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1284" y="-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Group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 txBox="1">
            <a:spLocks noGrp="1"/>
          </p:cNvSpPr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49" name="Shape 49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defPPr/>
            <a:lvl1pPr marL="0" lv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lvl="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lvl="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lvl="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lvl="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lvl="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lvl="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lvl="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lvl="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t>Образец подзаголовка</a:t>
            </a:r>
          </a:p>
        </p:txBody>
      </p:sp>
      <p:sp>
        <p:nvSpPr>
          <p:cNvPr id="50" name="Shape 50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16.01.2023</a:t>
            </a:r>
          </a:p>
        </p:txBody>
      </p:sp>
      <p:sp>
        <p:nvSpPr>
          <p:cNvPr id="51" name="Shape 51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Group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15" name="Shape 1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6" name="Shape 16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16.01.2023</a:t>
            </a:r>
          </a:p>
        </p:txBody>
      </p:sp>
      <p:sp>
        <p:nvSpPr>
          <p:cNvPr id="17" name="Shape 17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Title and Subtitle">
    <p:spTree>
      <p:nvGrpSpPr>
        <p:cNvPr id="1" name="Group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defPPr/>
            <a:lvl1pPr lvl="0" algn="l">
              <a:defRPr sz="4000" b="1" cap="all"/>
            </a:lvl1pPr>
          </a:lstStyle>
          <a:p>
            <a:r>
              <a:t>Образец заголовка</a:t>
            </a:r>
          </a:p>
        </p:txBody>
      </p:sp>
      <p:sp>
        <p:nvSpPr>
          <p:cNvPr id="39" name="Shape 39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6"/>
          </a:xfrm>
          <a:prstGeom prst="rect">
            <a:avLst/>
          </a:prstGeom>
        </p:spPr>
        <p:txBody>
          <a:bodyPr anchor="b"/>
          <a:lstStyle>
            <a:defPPr/>
            <a:lvl1pPr marL="0" lv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lvl="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lvl="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lvl="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lvl="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lvl="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lvl="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lvl="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lvl="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40" name="Shape 40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16.01.2023</a:t>
            </a:r>
          </a:p>
        </p:txBody>
      </p:sp>
      <p:sp>
        <p:nvSpPr>
          <p:cNvPr id="41" name="Shape 41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Slide Title">
    <p:spTree>
      <p:nvGrpSpPr>
        <p:cNvPr id="1" name="Group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27" name="Shape 27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16.01.2023</a:t>
            </a:r>
          </a:p>
        </p:txBody>
      </p:sp>
      <p:sp>
        <p:nvSpPr>
          <p:cNvPr id="28" name="Shape 28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itle and Two Columns">
    <p:spTree>
      <p:nvGrpSpPr>
        <p:cNvPr id="1" name="Group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55" name="Shape 5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defPPr/>
            <a:lvl1pPr lvl="0">
              <a:defRPr sz="2800"/>
            </a:lvl1pPr>
            <a:lvl2pPr lvl="1">
              <a:defRPr sz="2400"/>
            </a:lvl2pPr>
            <a:lvl3pPr lvl="2">
              <a:defRPr sz="2000"/>
            </a:lvl3pPr>
            <a:lvl4pPr lvl="3">
              <a:defRPr sz="1800"/>
            </a:lvl4pPr>
            <a:lvl5pPr lvl="4">
              <a:defRPr sz="1800"/>
            </a:lvl5pPr>
            <a:lvl6pPr lvl="5">
              <a:defRPr sz="1800"/>
            </a:lvl6pPr>
            <a:lvl7pPr lvl="6">
              <a:defRPr sz="1800"/>
            </a:lvl7pPr>
            <a:lvl8pPr lvl="7">
              <a:defRPr sz="1800"/>
            </a:lvl8pPr>
            <a:lvl9pPr lvl="8">
              <a:defRPr sz="18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56" name="Shape 56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defPPr/>
            <a:lvl1pPr lvl="0">
              <a:defRPr sz="2800"/>
            </a:lvl1pPr>
            <a:lvl2pPr lvl="1">
              <a:defRPr sz="2400"/>
            </a:lvl2pPr>
            <a:lvl3pPr lvl="2">
              <a:defRPr sz="2000"/>
            </a:lvl3pPr>
            <a:lvl4pPr lvl="3">
              <a:defRPr sz="1800"/>
            </a:lvl4pPr>
            <a:lvl5pPr lvl="4">
              <a:defRPr sz="1800"/>
            </a:lvl5pPr>
            <a:lvl6pPr lvl="5">
              <a:defRPr sz="1800"/>
            </a:lvl6pPr>
            <a:lvl7pPr lvl="6">
              <a:defRPr sz="1800"/>
            </a:lvl7pPr>
            <a:lvl8pPr lvl="7">
              <a:defRPr sz="1800"/>
            </a:lvl8pPr>
            <a:lvl9pPr lvl="8">
              <a:defRPr sz="18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57" name="Shape 57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16.01.2023</a:t>
            </a:r>
          </a:p>
        </p:txBody>
      </p:sp>
      <p:sp>
        <p:nvSpPr>
          <p:cNvPr id="58" name="Shape 58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Group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4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16.01.2023</a:t>
            </a:r>
          </a:p>
        </p:txBody>
      </p:sp>
      <p:sp>
        <p:nvSpPr>
          <p:cNvPr id="45" name="Shape 45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Group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62" name="Shape 62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defPPr/>
            <a:lvl1pPr marL="0" lvl="0" indent="0">
              <a:buNone/>
              <a:defRPr sz="2400" b="1"/>
            </a:lvl1pPr>
            <a:lvl2pPr marL="457200" lvl="1" indent="0">
              <a:buNone/>
              <a:defRPr sz="2000" b="1"/>
            </a:lvl2pPr>
            <a:lvl3pPr marL="914400" lvl="2" indent="0">
              <a:buNone/>
              <a:defRPr sz="1800" b="1"/>
            </a:lvl3pPr>
            <a:lvl4pPr marL="1371600" lvl="3" indent="0">
              <a:buNone/>
              <a:defRPr sz="1600" b="1"/>
            </a:lvl4pPr>
            <a:lvl5pPr marL="1828800" lvl="4" indent="0">
              <a:buNone/>
              <a:defRPr sz="1600" b="1"/>
            </a:lvl5pPr>
            <a:lvl6pPr marL="2286000" lvl="5" indent="0">
              <a:buNone/>
              <a:defRPr sz="1600" b="1"/>
            </a:lvl6pPr>
            <a:lvl7pPr marL="2743200" lvl="6" indent="0">
              <a:buNone/>
              <a:defRPr sz="1600" b="1"/>
            </a:lvl7pPr>
            <a:lvl8pPr marL="3200400" lvl="7" indent="0">
              <a:buNone/>
              <a:defRPr sz="1600" b="1"/>
            </a:lvl8pPr>
            <a:lvl9pPr marL="3657600" lvl="8" indent="0">
              <a:buNone/>
              <a:defRPr sz="1600" b="1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63" name="Shape 63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defPPr/>
            <a:lvl1pPr lvl="0">
              <a:defRPr sz="2400"/>
            </a:lvl1pPr>
            <a:lvl2pPr lvl="1">
              <a:defRPr sz="2000"/>
            </a:lvl2pPr>
            <a:lvl3pPr lvl="2">
              <a:defRPr sz="1800"/>
            </a:lvl3pPr>
            <a:lvl4pPr lvl="3">
              <a:defRPr sz="1600"/>
            </a:lvl4pPr>
            <a:lvl5pPr lvl="4">
              <a:defRPr sz="1600"/>
            </a:lvl5pPr>
            <a:lvl6pPr lvl="5">
              <a:defRPr sz="1600"/>
            </a:lvl6pPr>
            <a:lvl7pPr lvl="6">
              <a:defRPr sz="1600"/>
            </a:lvl7pPr>
            <a:lvl8pPr lvl="7">
              <a:defRPr sz="1600"/>
            </a:lvl8pPr>
            <a:lvl9pPr lvl="8">
              <a:defRPr sz="16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64" name="Shape 64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defPPr/>
            <a:lvl1pPr marL="0" lvl="0" indent="0">
              <a:buNone/>
              <a:defRPr sz="2400" b="1"/>
            </a:lvl1pPr>
            <a:lvl2pPr marL="457200" lvl="1" indent="0">
              <a:buNone/>
              <a:defRPr sz="2000" b="1"/>
            </a:lvl2pPr>
            <a:lvl3pPr marL="914400" lvl="2" indent="0">
              <a:buNone/>
              <a:defRPr sz="1800" b="1"/>
            </a:lvl3pPr>
            <a:lvl4pPr marL="1371600" lvl="3" indent="0">
              <a:buNone/>
              <a:defRPr sz="1600" b="1"/>
            </a:lvl4pPr>
            <a:lvl5pPr marL="1828800" lvl="4" indent="0">
              <a:buNone/>
              <a:defRPr sz="1600" b="1"/>
            </a:lvl5pPr>
            <a:lvl6pPr marL="2286000" lvl="5" indent="0">
              <a:buNone/>
              <a:defRPr sz="1600" b="1"/>
            </a:lvl6pPr>
            <a:lvl7pPr marL="2743200" lvl="6" indent="0">
              <a:buNone/>
              <a:defRPr sz="1600" b="1"/>
            </a:lvl7pPr>
            <a:lvl8pPr marL="3200400" lvl="7" indent="0">
              <a:buNone/>
              <a:defRPr sz="1600" b="1"/>
            </a:lvl8pPr>
            <a:lvl9pPr marL="3657600" lvl="8" indent="0">
              <a:buNone/>
              <a:defRPr sz="1600" b="1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65" name="Shape 65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defPPr/>
            <a:lvl1pPr lvl="0">
              <a:defRPr sz="2400"/>
            </a:lvl1pPr>
            <a:lvl2pPr lvl="1">
              <a:defRPr sz="2000"/>
            </a:lvl2pPr>
            <a:lvl3pPr lvl="2">
              <a:defRPr sz="1800"/>
            </a:lvl3pPr>
            <a:lvl4pPr lvl="3">
              <a:defRPr sz="1600"/>
            </a:lvl4pPr>
            <a:lvl5pPr lvl="4">
              <a:defRPr sz="1600"/>
            </a:lvl5pPr>
            <a:lvl6pPr lvl="5">
              <a:defRPr sz="1600"/>
            </a:lvl6pPr>
            <a:lvl7pPr lvl="6">
              <a:defRPr sz="1600"/>
            </a:lvl7pPr>
            <a:lvl8pPr lvl="7">
              <a:defRPr sz="1600"/>
            </a:lvl8pPr>
            <a:lvl9pPr lvl="8">
              <a:defRPr sz="16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66" name="Shape 66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16.01.2023</a:t>
            </a:r>
          </a:p>
        </p:txBody>
      </p:sp>
      <p:sp>
        <p:nvSpPr>
          <p:cNvPr id="67" name="Shape 67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Title, Text and Object">
    <p:spTree>
      <p:nvGrpSpPr>
        <p:cNvPr id="1" name="Group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defPPr/>
            <a:lvl1pPr lvl="0" algn="l">
              <a:defRPr sz="2000" b="1"/>
            </a:lvl1pPr>
          </a:lstStyle>
          <a:p>
            <a:r>
              <a:t>Образец заголовка</a:t>
            </a:r>
          </a:p>
        </p:txBody>
      </p:sp>
      <p:sp>
        <p:nvSpPr>
          <p:cNvPr id="32" name="Shape 32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defPPr/>
            <a:lvl1pPr lvl="0">
              <a:defRPr sz="3200"/>
            </a:lvl1pPr>
            <a:lvl2pPr lvl="1">
              <a:defRPr sz="2800"/>
            </a:lvl2pPr>
            <a:lvl3pPr lvl="2">
              <a:defRPr sz="2400"/>
            </a:lvl3pPr>
            <a:lvl4pPr lvl="3">
              <a:defRPr sz="2000"/>
            </a:lvl4pPr>
            <a:lvl5pPr lvl="4">
              <a:defRPr sz="2000"/>
            </a:lvl5pPr>
            <a:lvl6pPr lvl="5">
              <a:defRPr sz="2000"/>
            </a:lvl6pPr>
            <a:lvl7pPr lvl="6">
              <a:defRPr sz="2000"/>
            </a:lvl7pPr>
            <a:lvl8pPr lvl="7">
              <a:defRPr sz="2000"/>
            </a:lvl8pPr>
            <a:lvl9pPr lvl="8">
              <a:defRPr sz="20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33" name="Shape 33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defPPr/>
            <a:lvl1pPr marL="0" lvl="0" indent="0">
              <a:buNone/>
              <a:defRPr sz="1400"/>
            </a:lvl1pPr>
            <a:lvl2pPr marL="457200" lvl="1" indent="0">
              <a:buNone/>
              <a:defRPr sz="1200"/>
            </a:lvl2pPr>
            <a:lvl3pPr marL="914400" lvl="2" indent="0">
              <a:buNone/>
              <a:defRPr sz="1000"/>
            </a:lvl3pPr>
            <a:lvl4pPr marL="1371600" lvl="3" indent="0">
              <a:buNone/>
              <a:defRPr sz="900"/>
            </a:lvl4pPr>
            <a:lvl5pPr marL="1828800" lvl="4" indent="0">
              <a:buNone/>
              <a:defRPr sz="900"/>
            </a:lvl5pPr>
            <a:lvl6pPr marL="2286000" lvl="5" indent="0">
              <a:buNone/>
              <a:defRPr sz="900"/>
            </a:lvl6pPr>
            <a:lvl7pPr marL="2743200" lvl="6" indent="0">
              <a:buNone/>
              <a:defRPr sz="900"/>
            </a:lvl7pPr>
            <a:lvl8pPr marL="3200400" lvl="7" indent="0">
              <a:buNone/>
              <a:defRPr sz="900"/>
            </a:lvl8pPr>
            <a:lvl9pPr marL="3657600" lvl="8" indent="0">
              <a:buNone/>
              <a:defRPr sz="9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34" name="Shape 34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16.01.2023</a:t>
            </a:r>
          </a:p>
        </p:txBody>
      </p:sp>
      <p:sp>
        <p:nvSpPr>
          <p:cNvPr id="35" name="Shape 35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Title and Picture">
    <p:spTree>
      <p:nvGrpSpPr>
        <p:cNvPr id="1" name="Group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hape 7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7"/>
          </a:xfrm>
          <a:prstGeom prst="rect">
            <a:avLst/>
          </a:prstGeom>
        </p:spPr>
        <p:txBody>
          <a:bodyPr anchor="b"/>
          <a:lstStyle>
            <a:defPPr/>
            <a:lvl1pPr lvl="0" algn="l">
              <a:defRPr sz="2000" b="1"/>
            </a:lvl1pPr>
          </a:lstStyle>
          <a:p>
            <a:r>
              <a:t>Образец заголовка</a:t>
            </a:r>
          </a:p>
        </p:txBody>
      </p:sp>
      <p:sp>
        <p:nvSpPr>
          <p:cNvPr id="71" name="Shape 71"/>
          <p:cNvSpPr txBox="1">
            <a:spLocks noGrp="1"/>
          </p:cNvSpPr>
          <p:nvPr>
            <p:ph type="body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defPPr/>
            <a:lvl1pPr marL="0" lvl="0" indent="0">
              <a:buNone/>
              <a:defRPr sz="3200"/>
            </a:lvl1pPr>
            <a:lvl2pPr marL="457200" lvl="1" indent="0">
              <a:buNone/>
              <a:defRPr sz="2800"/>
            </a:lvl2pPr>
            <a:lvl3pPr marL="914400" lvl="2" indent="0">
              <a:buNone/>
              <a:defRPr sz="2400"/>
            </a:lvl3pPr>
            <a:lvl4pPr marL="1371600" lvl="3" indent="0">
              <a:buNone/>
              <a:defRPr sz="2000"/>
            </a:lvl4pPr>
            <a:lvl5pPr marL="1828800" lvl="4" indent="0">
              <a:buNone/>
              <a:defRPr sz="2000"/>
            </a:lvl5pPr>
            <a:lvl6pPr marL="2286000" lvl="5" indent="0">
              <a:buNone/>
              <a:defRPr sz="2000"/>
            </a:lvl6pPr>
            <a:lvl7pPr marL="2743200" lvl="6" indent="0">
              <a:buNone/>
              <a:defRPr sz="2000"/>
            </a:lvl7pPr>
            <a:lvl8pPr marL="3200400" lvl="7" indent="0">
              <a:buNone/>
              <a:defRPr sz="2000"/>
            </a:lvl8pPr>
            <a:lvl9pPr marL="3657600" lvl="8" indent="0">
              <a:buNone/>
              <a:defRPr sz="2000"/>
            </a:lvl9pPr>
          </a:lstStyle>
          <a:p>
            <a:endParaRPr/>
          </a:p>
        </p:txBody>
      </p:sp>
      <p:sp>
        <p:nvSpPr>
          <p:cNvPr id="72" name="Shape 72"/>
          <p:cNvSpPr txBox="1">
            <a:spLocks noGrp="1"/>
          </p:cNvSpPr>
          <p:nvPr>
            <p:ph type="body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defPPr/>
            <a:lvl1pPr marL="0" lvl="0" indent="0">
              <a:buNone/>
              <a:defRPr sz="1400"/>
            </a:lvl1pPr>
            <a:lvl2pPr marL="457200" lvl="1" indent="0">
              <a:buNone/>
              <a:defRPr sz="1200"/>
            </a:lvl2pPr>
            <a:lvl3pPr marL="914400" lvl="2" indent="0">
              <a:buNone/>
              <a:defRPr sz="1000"/>
            </a:lvl3pPr>
            <a:lvl4pPr marL="1371600" lvl="3" indent="0">
              <a:buNone/>
              <a:defRPr sz="900"/>
            </a:lvl4pPr>
            <a:lvl5pPr marL="1828800" lvl="4" indent="0">
              <a:buNone/>
              <a:defRPr sz="900"/>
            </a:lvl5pPr>
            <a:lvl6pPr marL="2286000" lvl="5" indent="0">
              <a:buNone/>
              <a:defRPr sz="900"/>
            </a:lvl6pPr>
            <a:lvl7pPr marL="2743200" lvl="6" indent="0">
              <a:buNone/>
              <a:defRPr sz="900"/>
            </a:lvl7pPr>
            <a:lvl8pPr marL="3200400" lvl="7" indent="0">
              <a:buNone/>
              <a:defRPr sz="900"/>
            </a:lvl8pPr>
            <a:lvl9pPr marL="3657600" lvl="8" indent="0">
              <a:buNone/>
              <a:defRPr sz="9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73" name="Shape 73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16.01.2023</a:t>
            </a:r>
          </a:p>
        </p:txBody>
      </p:sp>
      <p:sp>
        <p:nvSpPr>
          <p:cNvPr id="74" name="Shape 74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Group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9" name="Shape 9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" name="Shape 10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16.01.2023</a:t>
            </a:r>
          </a:p>
        </p:txBody>
      </p:sp>
      <p:sp>
        <p:nvSpPr>
          <p:cNvPr id="11" name="Shape 11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Group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 txBox="1">
            <a:spLocks noGrp="1"/>
          </p:cNvSpPr>
          <p:nvPr>
            <p:ph type="title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21" name="Shape 21"/>
          <p:cNvSpPr txBox="1">
            <a:spLocks noGrp="1"/>
          </p:cNvSpPr>
          <p:nvPr>
            <p:ph type="body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22" name="Shape 22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16.01.2023</a:t>
            </a:r>
          </a:p>
        </p:txBody>
      </p:sp>
      <p:sp>
        <p:nvSpPr>
          <p:cNvPr id="23" name="Shape 23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Group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r>
              <a:t>Образец заголовка</a:t>
            </a:r>
          </a:p>
        </p:txBody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4" name="Shape 4"/>
          <p:cNvSpPr txBox="1">
            <a:spLocks noGrp="1"/>
          </p:cNvSpPr>
          <p:nvPr>
            <p:ph type="dt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defPPr/>
            <a:lvl1pPr marL="0" lvl="0" indent="0" algn="l"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t>16.01.2023</a:t>
            </a:r>
          </a:p>
        </p:txBody>
      </p:sp>
      <p:sp>
        <p:nvSpPr>
          <p:cNvPr id="5" name="Shape 5"/>
          <p:cNvSpPr txBox="1">
            <a:spLocks noGrp="1"/>
          </p:cNvSpPr>
          <p:nvPr>
            <p:ph type="ft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defPPr/>
            <a:lvl1pPr marL="0" lvl="0" indent="0" algn="ctr"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sldNum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defPPr/>
            <a:lvl1pPr marL="0" lvl="0" indent="0" algn="r"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t>‹#›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defPPr/>
      <a:lvl1pPr lvl="0" algn="ctr"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defPPr/>
      <a:lvl1pPr marL="342900" lvl="0" indent="-342900" algn="l">
        <a:buFont typeface="Arial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>
        <a:buFont typeface="Arial"/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>
        <a:buFont typeface="Arial"/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>
        <a:buFont typeface="Arial"/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 txBox="1">
            <a:spLocks noGrp="1"/>
          </p:cNvSpPr>
          <p:nvPr>
            <p:ph type="title"/>
          </p:nvPr>
        </p:nvSpPr>
        <p:spPr>
          <a:xfrm>
            <a:off x="428595" y="3786189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r>
              <a:rPr b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Автономное учреждение «Гарантийный фонд кредитного обеспечения Республики Мордовия»</a:t>
            </a:r>
            <a:br>
              <a:rPr b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</a:br>
            <a:r>
              <a:rPr b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b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</a:br>
            <a:endParaRPr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8" name="Shape 78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anchor="t"/>
          <a:lstStyle/>
          <a:p>
            <a:pPr marL="0" indent="0" algn="l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9" name="Shape 79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anchor="t"/>
          <a:lstStyle/>
          <a:p>
            <a:pPr marL="0" indent="0" algn="l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0" name="Shape 80"/>
          <p:cNvSpPr/>
          <p:nvPr/>
        </p:nvSpPr>
        <p:spPr>
          <a:xfrm>
            <a:off x="2286000" y="889844"/>
            <a:ext cx="4572000" cy="5078313"/>
          </a:xfrm>
          <a:prstGeom prst="rect">
            <a:avLst/>
          </a:prstGeom>
        </p:spPr>
        <p:txBody>
          <a:bodyPr lIns="91440" tIns="45720" rIns="91440" bIns="45720">
            <a:spAutoFit/>
          </a:bodyPr>
          <a:lstStyle/>
          <a:p>
            <a:pPr marL="0" indent="0" algn="l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l"/>
            <a:r>
              <a:rPr sz="18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pPr marL="0" indent="0" algn="l"/>
            <a:r>
              <a:rPr sz="18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</a:t>
            </a:r>
          </a:p>
          <a:p>
            <a:pPr marL="0" indent="0" algn="l"/>
            <a:r>
              <a:rPr sz="18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pPr marL="0" indent="0" algn="l"/>
            <a:r>
              <a:rPr sz="18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pPr marL="0" indent="0" algn="l"/>
            <a:r>
              <a:rPr sz="18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</a:t>
            </a:r>
          </a:p>
          <a:p>
            <a:pPr marL="0" indent="0" algn="l"/>
            <a:r>
              <a:rPr sz="18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</a:t>
            </a:r>
          </a:p>
          <a:p>
            <a:pPr marL="0" indent="0" algn="l"/>
            <a:r>
              <a:rPr sz="18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</a:t>
            </a:r>
          </a:p>
          <a:p>
            <a:pPr marL="0" indent="0" algn="l"/>
            <a:r>
              <a:rPr sz="18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</a:t>
            </a:r>
          </a:p>
          <a:p>
            <a:pPr marL="0" indent="0" algn="l"/>
            <a:r>
              <a:rPr sz="18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</a:t>
            </a:r>
          </a:p>
          <a:p>
            <a:pPr marL="0" indent="0" algn="l"/>
            <a:r>
              <a:rPr sz="18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</a:t>
            </a:r>
          </a:p>
          <a:p>
            <a:pPr marL="0" indent="0" algn="l"/>
            <a:r>
              <a:rPr sz="18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</a:t>
            </a:r>
          </a:p>
          <a:p>
            <a:pPr marL="0" indent="0" algn="l"/>
            <a:r>
              <a:rPr sz="18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</a:t>
            </a:r>
          </a:p>
          <a:p>
            <a:pPr marL="0" indent="0" algn="l"/>
            <a:r>
              <a:rPr sz="18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</a:t>
            </a:r>
          </a:p>
          <a:p>
            <a:pPr marL="0" indent="0" algn="l"/>
            <a:r>
              <a:rPr sz="18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</a:t>
            </a:r>
          </a:p>
          <a:p>
            <a:pPr marL="0" indent="0" algn="l"/>
            <a:r>
              <a:rPr sz="18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</a:t>
            </a:r>
          </a:p>
          <a:p>
            <a:pPr marL="0" indent="0" algn="l"/>
            <a:r>
              <a:rPr sz="18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</a:t>
            </a:r>
          </a:p>
          <a:p>
            <a:pPr marL="0" indent="0" algn="l"/>
            <a:r>
              <a:rPr sz="18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pic>
        <p:nvPicPr>
          <p:cNvPr id="82" name="Shape 82"/>
          <p:cNvPicPr/>
          <p:nvPr/>
        </p:nvPicPr>
        <p:blipFill>
          <a:blip r:embed="rId2"/>
          <a:stretch/>
        </p:blipFill>
        <p:spPr>
          <a:xfrm>
            <a:off x="856907" y="410266"/>
            <a:ext cx="2533650" cy="1371600"/>
          </a:xfrm>
          <a:prstGeom prst="rect">
            <a:avLst/>
          </a:prstGeom>
        </p:spPr>
      </p:pic>
      <p:pic>
        <p:nvPicPr>
          <p:cNvPr id="84" name="Shape 84"/>
          <p:cNvPicPr/>
          <p:nvPr/>
        </p:nvPicPr>
        <p:blipFill>
          <a:blip r:embed="rId3"/>
          <a:stretch/>
        </p:blipFill>
        <p:spPr>
          <a:xfrm>
            <a:off x="6732240" y="303643"/>
            <a:ext cx="1621159" cy="1427223"/>
          </a:xfrm>
          <a:prstGeom prst="rect">
            <a:avLst/>
          </a:prstGeom>
        </p:spPr>
      </p:pic>
      <p:sp>
        <p:nvSpPr>
          <p:cNvPr id="85" name="Shape 85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87" name="Shape 87"/>
          <p:cNvPicPr/>
          <p:nvPr/>
        </p:nvPicPr>
        <p:blipFill>
          <a:blip r:embed="rId4"/>
          <a:stretch/>
        </p:blipFill>
        <p:spPr>
          <a:xfrm>
            <a:off x="3779912" y="528388"/>
            <a:ext cx="1693898" cy="12545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 txBox="1">
            <a:spLocks noGrp="1"/>
          </p:cNvSpPr>
          <p:nvPr>
            <p:ph type="title"/>
          </p:nvPr>
        </p:nvSpPr>
        <p:spPr>
          <a:xfrm>
            <a:off x="443389" y="869949"/>
            <a:ext cx="8229600" cy="715991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r>
              <a:rPr sz="2400" b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Автономное учреждение "Гарантийный фонд кредитного обеспечения Республики Мордовия</a:t>
            </a:r>
            <a:r>
              <a:rPr sz="2800" b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" </a:t>
            </a:r>
          </a:p>
        </p:txBody>
      </p:sp>
      <p:sp>
        <p:nvSpPr>
          <p:cNvPr id="90" name="Shape 90"/>
          <p:cNvSpPr txBox="1">
            <a:spLocks noGrp="1"/>
          </p:cNvSpPr>
          <p:nvPr>
            <p:ph type="body" idx="1"/>
          </p:nvPr>
        </p:nvSpPr>
        <p:spPr>
          <a:xfrm>
            <a:off x="443389" y="1693947"/>
            <a:ext cx="8229600" cy="48449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>
            <a:defPPr/>
            <a:lvl1pPr lvl="0"/>
          </a:lstStyle>
          <a:p>
            <a:pPr marL="0" indent="0" algn="ctr">
              <a:buNone/>
            </a:pPr>
            <a:r>
              <a:rPr sz="2400" u="sng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предоставляет </a:t>
            </a:r>
            <a:r>
              <a:rPr sz="2400" b="1" u="sng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поручительства</a:t>
            </a:r>
            <a:r>
              <a:rPr sz="2400" u="sng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just">
              <a:buChar char="-"/>
            </a:pPr>
            <a:r>
              <a:rPr sz="20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субъектам малого и среднего предпринимательства</a:t>
            </a:r>
          </a:p>
          <a:p>
            <a:pPr algn="just">
              <a:buChar char="-"/>
            </a:pPr>
            <a:endParaRPr sz="20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just">
              <a:buNone/>
            </a:pPr>
            <a:r>
              <a:rPr sz="20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- физическим лицам, применяющим специальный налоговый режим «Налог на профессиональный доход»:</a:t>
            </a:r>
          </a:p>
          <a:p>
            <a:pPr marL="0" indent="0" algn="ctr">
              <a:buNone/>
            </a:pPr>
            <a:endParaRPr sz="20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lvl="2"/>
            <a:r>
              <a:rPr sz="200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      </a:t>
            </a:r>
            <a:r>
              <a:rPr sz="2000" b="1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по кредитным договорам, </a:t>
            </a:r>
          </a:p>
          <a:p>
            <a:pPr lvl="2"/>
            <a:r>
              <a:rPr sz="2000" b="1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      договорам банковской гарантии, </a:t>
            </a:r>
          </a:p>
          <a:p>
            <a:pPr lvl="2"/>
            <a:r>
              <a:rPr sz="2000" b="1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      договорам микрозайма/займа </a:t>
            </a:r>
          </a:p>
          <a:p>
            <a:pPr marL="914400" lvl="2" indent="0">
              <a:buNone/>
            </a:pPr>
            <a:endParaRPr sz="2000" b="1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ctr">
              <a:buNone/>
            </a:pPr>
            <a:r>
              <a:rPr sz="18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при отсутствии или недостатке залогового обеспечения у заемщика, </a:t>
            </a:r>
          </a:p>
          <a:p>
            <a:pPr marL="0" indent="0" algn="ctr">
              <a:buNone/>
            </a:pPr>
            <a:r>
              <a:rPr sz="1800" b="1" u="sng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на любые цели, связанные с предпринимательской деятельностью</a:t>
            </a:r>
          </a:p>
          <a:p>
            <a:pPr marL="0" indent="0" algn="ctr">
              <a:buNone/>
            </a:pPr>
            <a:endParaRPr sz="16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1" name="Shape 91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2</a:t>
            </a:r>
          </a:p>
        </p:txBody>
      </p:sp>
      <p:pic>
        <p:nvPicPr>
          <p:cNvPr id="93" name="Shape 93"/>
          <p:cNvPicPr/>
          <p:nvPr/>
        </p:nvPicPr>
        <p:blipFill>
          <a:blip r:embed="rId2"/>
          <a:stretch/>
        </p:blipFill>
        <p:spPr>
          <a:xfrm>
            <a:off x="467176" y="193089"/>
            <a:ext cx="1050797" cy="568853"/>
          </a:xfrm>
          <a:prstGeom prst="rect">
            <a:avLst/>
          </a:prstGeom>
        </p:spPr>
      </p:pic>
      <p:pic>
        <p:nvPicPr>
          <p:cNvPr id="95" name="Shape 95"/>
          <p:cNvPicPr/>
          <p:nvPr/>
        </p:nvPicPr>
        <p:blipFill>
          <a:blip r:embed="rId3"/>
          <a:stretch/>
        </p:blipFill>
        <p:spPr>
          <a:xfrm>
            <a:off x="1979711" y="198160"/>
            <a:ext cx="754375" cy="558709"/>
          </a:xfrm>
          <a:prstGeom prst="rect">
            <a:avLst/>
          </a:prstGeom>
        </p:spPr>
      </p:pic>
      <p:pic>
        <p:nvPicPr>
          <p:cNvPr id="97" name="Shape 97"/>
          <p:cNvPicPr/>
          <p:nvPr/>
        </p:nvPicPr>
        <p:blipFill>
          <a:blip r:embed="rId4"/>
          <a:stretch/>
        </p:blipFill>
        <p:spPr>
          <a:xfrm>
            <a:off x="7812360" y="98732"/>
            <a:ext cx="813282" cy="71599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 txBox="1">
            <a:spLocks noGrp="1"/>
          </p:cNvSpPr>
          <p:nvPr>
            <p:ph type="title"/>
          </p:nvPr>
        </p:nvSpPr>
        <p:spPr>
          <a:xfrm>
            <a:off x="440428" y="756593"/>
            <a:ext cx="8229600" cy="568854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r>
              <a:rPr sz="2400" b="1" i="0" u="sng" strike="noStrike" cap="none" spc="0" baseline="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Основные параметры предоставляемого поручительства:</a:t>
            </a:r>
            <a:endParaRPr sz="2400" b="1" u="sng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00" name="Shape 10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3</a:t>
            </a:r>
          </a:p>
        </p:txBody>
      </p:sp>
      <p:sp>
        <p:nvSpPr>
          <p:cNvPr id="101" name="Shape 101"/>
          <p:cNvSpPr txBox="1"/>
          <p:nvPr/>
        </p:nvSpPr>
        <p:spPr>
          <a:xfrm>
            <a:off x="375086" y="1550749"/>
            <a:ext cx="8373378" cy="46166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/>
            <a:endParaRPr sz="1800" u="sng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342900" lvl="0" indent="-342900">
              <a:buFont typeface="+mn-lt"/>
              <a:buAutoNum type="arabicPeriod"/>
            </a:pPr>
            <a:r>
              <a:rPr sz="2000" u="sng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СРОК поручительства:  </a:t>
            </a:r>
            <a:r>
              <a:rPr sz="20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– до </a:t>
            </a:r>
            <a:r>
              <a:rPr sz="20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10 лет</a:t>
            </a:r>
            <a:endParaRPr sz="20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lvl="0"/>
            <a:endParaRPr sz="20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endParaRPr sz="20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lvl="0"/>
            <a:endParaRPr sz="20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lvl="0"/>
            <a:r>
              <a:rPr sz="2000" u="sng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2. Максимальная сумма поручительства </a:t>
            </a:r>
            <a:r>
              <a:rPr sz="2000" b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(субсидиарная ответственность)</a:t>
            </a:r>
            <a:r>
              <a:rPr sz="20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:</a:t>
            </a:r>
          </a:p>
          <a:p>
            <a:pPr lvl="0"/>
            <a:r>
              <a:rPr sz="20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marL="342900" indent="-342900">
              <a:buChar char="-"/>
            </a:pPr>
            <a:r>
              <a:rPr sz="20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до </a:t>
            </a:r>
            <a:r>
              <a:rPr sz="20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70 %</a:t>
            </a:r>
            <a:r>
              <a:rPr sz="20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 от суммы основного долга по кредитному договору/банковской гарантии/ микрозайма/займа</a:t>
            </a:r>
          </a:p>
          <a:p>
            <a:pPr marL="342900" indent="-342900">
              <a:buChar char="-"/>
            </a:pPr>
            <a:endParaRPr sz="20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lvl="0"/>
            <a:endParaRPr sz="20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lvl="0"/>
            <a:r>
              <a:rPr sz="2000" u="sng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3. Ставка вознаграждения за поручительство</a:t>
            </a:r>
            <a:r>
              <a:rPr sz="20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: </a:t>
            </a:r>
            <a:r>
              <a:rPr sz="2000" b="1" i="0" u="none" strike="noStrike" cap="none" spc="0" baseline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0,5%</a:t>
            </a:r>
            <a:r>
              <a:rPr sz="2000" b="0" i="0" u="none" strike="noStrike" cap="none" spc="0" baseline="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 годовых</a:t>
            </a:r>
            <a:endParaRPr sz="20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lvl="0" algn="just"/>
            <a:endParaRPr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lvl="0" algn="just"/>
            <a:endParaRPr u="sng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endParaRPr sz="2000" b="1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03" name="Shape 103"/>
          <p:cNvPicPr/>
          <p:nvPr/>
        </p:nvPicPr>
        <p:blipFill>
          <a:blip r:embed="rId2"/>
          <a:stretch/>
        </p:blipFill>
        <p:spPr>
          <a:xfrm>
            <a:off x="7812360" y="98732"/>
            <a:ext cx="813282" cy="715990"/>
          </a:xfrm>
          <a:prstGeom prst="rect">
            <a:avLst/>
          </a:prstGeom>
        </p:spPr>
      </p:pic>
      <p:pic>
        <p:nvPicPr>
          <p:cNvPr id="105" name="Shape 105"/>
          <p:cNvPicPr/>
          <p:nvPr/>
        </p:nvPicPr>
        <p:blipFill>
          <a:blip r:embed="rId3"/>
          <a:stretch/>
        </p:blipFill>
        <p:spPr>
          <a:xfrm>
            <a:off x="467176" y="193089"/>
            <a:ext cx="1050797" cy="568853"/>
          </a:xfrm>
          <a:prstGeom prst="rect">
            <a:avLst/>
          </a:prstGeom>
        </p:spPr>
      </p:pic>
      <p:pic>
        <p:nvPicPr>
          <p:cNvPr id="107" name="Shape 107"/>
          <p:cNvPicPr/>
          <p:nvPr/>
        </p:nvPicPr>
        <p:blipFill>
          <a:blip r:embed="rId4"/>
          <a:stretch/>
        </p:blipFill>
        <p:spPr>
          <a:xfrm>
            <a:off x="1979711" y="198160"/>
            <a:ext cx="754375" cy="55870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 txBox="1">
            <a:spLocks noGrp="1"/>
          </p:cNvSpPr>
          <p:nvPr>
            <p:ph type="title"/>
          </p:nvPr>
        </p:nvSpPr>
        <p:spPr>
          <a:xfrm>
            <a:off x="440428" y="756593"/>
            <a:ext cx="8229600" cy="568854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r>
              <a:rPr sz="2400" b="1" i="0" u="sng" strike="noStrike" cap="none" spc="0" baseline="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Основные параметры предоставляемого поручительства:</a:t>
            </a:r>
            <a:endParaRPr sz="2400" b="1" u="sng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10" name="Shape 11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200" b="0" i="0" u="none" strike="noStrike" cap="none" spc="0" baseline="0">
                <a:solidFill>
                  <a:srgbClr val="000000">
                    <a:tint val="75000"/>
                  </a:srgbClr>
                </a:solidFill>
                <a:latin typeface="Calibri"/>
                <a:ea typeface="Calibri"/>
                <a:cs typeface="Calibri"/>
              </a:rPr>
              <a:t>4</a:t>
            </a:r>
          </a:p>
        </p:txBody>
      </p:sp>
      <p:sp>
        <p:nvSpPr>
          <p:cNvPr id="111" name="Shape 111"/>
          <p:cNvSpPr txBox="1"/>
          <p:nvPr/>
        </p:nvSpPr>
        <p:spPr>
          <a:xfrm>
            <a:off x="375086" y="1550749"/>
            <a:ext cx="8279161" cy="40010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sz="1800" b="0" i="0" u="sng" strike="noStrike" cap="none" spc="0" baseline="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0" marR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800" b="0" i="0" u="sng" strike="noStrike" cap="none" spc="0" baseline="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4. Размер</a:t>
            </a:r>
            <a:r>
              <a:rPr sz="1800" b="0" i="0" u="none" strike="noStrike" cap="none" spc="0" baseline="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 единовременно предоставляемого поручительства </a:t>
            </a:r>
            <a:r>
              <a:rPr sz="1800" b="1" i="0" u="sng" strike="noStrike" cap="none" spc="0" baseline="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одному заемщику:</a:t>
            </a:r>
          </a:p>
          <a:p>
            <a:pPr marL="285750" marR="0" lvl="0" indent="-28575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-"/>
            </a:pPr>
            <a:r>
              <a:rPr sz="1800" b="0" i="0" u="none" strike="noStrike" cap="none" spc="0" baseline="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на инвестиционные цели - до </a:t>
            </a:r>
            <a:r>
              <a:rPr sz="1800" b="1" i="0" u="sng" strike="noStrike" cap="none" spc="0" baseline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23 млн. руб.</a:t>
            </a:r>
            <a:r>
              <a:rPr sz="1800" b="1" i="0" u="none" strike="noStrike" cap="none" spc="0" baseline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1" i="0" u="none" strike="noStrike" cap="none" spc="0" baseline="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(резиденты Технопарка и ТОСЭР Рузаевка – до </a:t>
            </a:r>
            <a:r>
              <a:rPr sz="1800" b="1" i="0" u="none" strike="noStrike" cap="none" spc="0" baseline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25 млн. руб</a:t>
            </a:r>
            <a:r>
              <a:rPr sz="1800" b="1" i="0" u="none" strike="noStrike" cap="none" spc="0" baseline="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.).</a:t>
            </a:r>
          </a:p>
          <a:p>
            <a:pPr marL="285750" marR="0" lvl="0" indent="-28575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-"/>
            </a:pPr>
            <a:endParaRPr sz="1800" b="1" i="0" u="none" strike="noStrike" cap="none" spc="0" baseline="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285750" marR="0" lvl="0" indent="-28575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-"/>
            </a:pPr>
            <a:r>
              <a:rPr sz="1800" b="0" i="0" u="none" strike="noStrike" cap="none" spc="0" baseline="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на операционные цели - до </a:t>
            </a:r>
            <a:r>
              <a:rPr sz="1800" b="1" i="0" u="sng" strike="noStrike" cap="none" spc="0" baseline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20 млн. руб.</a:t>
            </a:r>
          </a:p>
          <a:p>
            <a:pPr marR="0" lv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sz="1800" b="1" i="0" u="sng" strike="noStrike" cap="none" spc="0" baseline="0">
              <a:solidFill>
                <a:srgbClr val="FF0000"/>
              </a:solidFill>
              <a:latin typeface="Times New Roman"/>
              <a:ea typeface="Times New Roman"/>
              <a:cs typeface="Times New Roman"/>
            </a:endParaRPr>
          </a:p>
          <a:p>
            <a:pPr marR="0" lv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 -   по договору займа «Проектный» – до </a:t>
            </a:r>
            <a:r>
              <a:rPr b="1" u="sng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15 млн. руб. </a:t>
            </a:r>
            <a:r>
              <a:rPr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(партнер - МКК Фонд поддержки предпринимательства РМ).</a:t>
            </a:r>
            <a:endParaRPr sz="1800" i="0" strike="noStrike" cap="none" spc="0" baseline="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0" marR="0" lv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spc="0" baseline="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0" marR="0" lv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spc="0" baseline="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0" marR="0" lv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800" b="0" i="0" u="sng" strike="noStrike" cap="none" spc="0" baseline="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5. Общий гарантийный </a:t>
            </a:r>
            <a:r>
              <a:rPr sz="1800" b="1" i="0" u="sng" strike="noStrike" cap="none" spc="0" baseline="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лимит:</a:t>
            </a:r>
          </a:p>
          <a:p>
            <a:pPr marL="0" marR="0" lv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800" b="0" i="0" u="none" strike="noStrike" cap="none" spc="0" baseline="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на субъекта МСП/группу связанных заемщиков до </a:t>
            </a:r>
            <a:r>
              <a:rPr sz="1800" b="1" i="0" u="none" strike="noStrike" cap="none" spc="0" baseline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41</a:t>
            </a:r>
            <a:r>
              <a:rPr sz="1800" b="1" i="0" u="sng" strike="noStrike" cap="none" spc="0" baseline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 млн. руб.</a:t>
            </a:r>
          </a:p>
          <a:p>
            <a: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1" i="0" u="none" strike="noStrike" cap="none" spc="0" baseline="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13" name="Shape 113"/>
          <p:cNvPicPr/>
          <p:nvPr/>
        </p:nvPicPr>
        <p:blipFill>
          <a:blip r:embed="rId2"/>
          <a:stretch/>
        </p:blipFill>
        <p:spPr>
          <a:xfrm>
            <a:off x="7812360" y="98732"/>
            <a:ext cx="813282" cy="715990"/>
          </a:xfrm>
          <a:prstGeom prst="rect">
            <a:avLst/>
          </a:prstGeom>
        </p:spPr>
      </p:pic>
      <p:pic>
        <p:nvPicPr>
          <p:cNvPr id="115" name="Shape 115"/>
          <p:cNvPicPr/>
          <p:nvPr/>
        </p:nvPicPr>
        <p:blipFill>
          <a:blip r:embed="rId3"/>
          <a:stretch/>
        </p:blipFill>
        <p:spPr>
          <a:xfrm>
            <a:off x="467176" y="193089"/>
            <a:ext cx="1050797" cy="568853"/>
          </a:xfrm>
          <a:prstGeom prst="rect">
            <a:avLst/>
          </a:prstGeom>
        </p:spPr>
      </p:pic>
      <p:pic>
        <p:nvPicPr>
          <p:cNvPr id="117" name="Shape 117"/>
          <p:cNvPicPr/>
          <p:nvPr/>
        </p:nvPicPr>
        <p:blipFill>
          <a:blip r:embed="rId4"/>
          <a:stretch/>
        </p:blipFill>
        <p:spPr>
          <a:xfrm>
            <a:off x="1979711" y="198160"/>
            <a:ext cx="754375" cy="55870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 txBox="1">
            <a:spLocks noGrp="1"/>
          </p:cNvSpPr>
          <p:nvPr>
            <p:ph type="title"/>
          </p:nvPr>
        </p:nvSpPr>
        <p:spPr>
          <a:xfrm>
            <a:off x="457200" y="136525"/>
            <a:ext cx="8229600" cy="916211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r>
              <a:rPr sz="2400" b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Поручительство Фонда предоставляется, если </a:t>
            </a:r>
            <a:r>
              <a:rPr sz="2400" b="1" u="sng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Субъект МСП </a:t>
            </a:r>
            <a:r>
              <a:rPr sz="2400" b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отвечает следующим критериям:</a:t>
            </a:r>
            <a:endParaRPr sz="24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20" name="Shape 120"/>
          <p:cNvSpPr/>
          <p:nvPr/>
        </p:nvSpPr>
        <p:spPr>
          <a:xfrm>
            <a:off x="488766" y="1212275"/>
            <a:ext cx="8424936" cy="5170646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just"/>
            <a:r>
              <a:rPr sz="15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а) является субъектом малого и среднего предпринимательства, сведения о котором внесены в </a:t>
            </a:r>
            <a:r>
              <a:rPr sz="1500" b="1" i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Единый реестр субъектов малого и среднего предпринимательства </a:t>
            </a:r>
            <a:r>
              <a:rPr sz="15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в соответствии с ФЗ РФ от 24.07.07г. </a:t>
            </a:r>
            <a:r>
              <a:rPr sz="1500" b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№209-ФЗ </a:t>
            </a:r>
            <a:r>
              <a:rPr sz="15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«О развитии малого и среднего предпринимательства в Российской Федерации»;</a:t>
            </a:r>
          </a:p>
          <a:p>
            <a:pPr marL="0" indent="0" algn="just"/>
            <a:endParaRPr sz="15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just"/>
            <a:r>
              <a:rPr sz="15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б) зарегистрирован и ведет хозяйственную деятельность на территории Республики Мордовия;</a:t>
            </a:r>
          </a:p>
          <a:p>
            <a:pPr marL="0" indent="0" algn="just"/>
            <a:endParaRPr sz="15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just"/>
            <a:r>
              <a:rPr sz="15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в) полностью сформирован уставный капитал;</a:t>
            </a:r>
          </a:p>
          <a:p>
            <a:pPr marL="0" indent="0" algn="just"/>
            <a:endParaRPr sz="15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just"/>
            <a:r>
              <a:rPr sz="15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г) по состоянию на любую дату в течение периода, равного 30 календарным дням, предшествующего дате заключения договора о предоставлении поручительства, отсутствует просроченная задолженность по налогам, сборам и иным обязательным платежам в бюджеты бюджетной системы Российской Федерации, превышающая 50 тыс. рублей;</a:t>
            </a:r>
          </a:p>
          <a:p>
            <a:pPr marL="0" indent="0" algn="just"/>
            <a:endParaRPr sz="15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0" marR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0" i="0" u="none" strike="noStrike" cap="none" spc="0" baseline="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д) на дату подачи заявки на предоставление поручительства отсутствует задолженность перед работниками (персоналом) по заработной плате более трех месяцев;</a:t>
            </a:r>
          </a:p>
          <a:p>
            <a:pPr marL="0" marR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sz="1500" b="0" i="0" u="none" strike="noStrike" cap="none" spc="0" baseline="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0" marR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0" i="0" u="none" strike="noStrike" cap="none" spc="0" baseline="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е) не применяются процедуры несостоятельности (банкротства);</a:t>
            </a:r>
          </a:p>
          <a:p>
            <a:pPr marL="0" marR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sz="1500" b="0" i="0" u="none" strike="noStrike" cap="none" spc="0" baseline="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0" marR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0" i="0" u="none" strike="noStrike" cap="none" spc="0" baseline="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ж) не имеет просроченной задолженности по займам и кредитам перед кредитными и государственными учреждениями;</a:t>
            </a:r>
          </a:p>
          <a:p>
            <a:pPr marL="0" marR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sz="1500" b="0" i="0" u="none" strike="noStrike" cap="none" spc="0" baseline="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0" marR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0" i="0" u="none" strike="noStrike" cap="none" spc="0" baseline="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з) наличие полного пакета документов.</a:t>
            </a:r>
            <a:endParaRPr sz="15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21" name="Shape 121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 txBox="1">
            <a:spLocks noGrp="1"/>
          </p:cNvSpPr>
          <p:nvPr>
            <p:ph type="title"/>
          </p:nvPr>
        </p:nvSpPr>
        <p:spPr>
          <a:xfrm>
            <a:off x="457200" y="136524"/>
            <a:ext cx="8229600" cy="1276252"/>
          </a:xfrm>
          <a:prstGeom prst="rect">
            <a:avLst/>
          </a:prstGeom>
        </p:spPr>
        <p:txBody>
          <a:bodyPr>
            <a:noAutofit/>
          </a:bodyPr>
          <a:lstStyle>
            <a:defPPr/>
            <a:lvl1pPr lvl="0"/>
          </a:lstStyle>
          <a:p>
            <a:r>
              <a:rPr sz="2000" b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Поручительство Фонда предоставляется, </a:t>
            </a:r>
            <a:r>
              <a:rPr sz="2000" b="1" u="sng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если физическое лицо, применяющее специальный налоговый режим «Налог на профессиональный доход» </a:t>
            </a:r>
            <a:r>
              <a:rPr sz="2000" b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отвечает следующим критериям:</a:t>
            </a:r>
            <a:endParaRPr sz="20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24" name="Shape 124"/>
          <p:cNvSpPr/>
          <p:nvPr/>
        </p:nvSpPr>
        <p:spPr>
          <a:xfrm>
            <a:off x="459173" y="1484784"/>
            <a:ext cx="8424936" cy="5001369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just"/>
            <a:endParaRPr sz="15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just"/>
            <a:r>
              <a:rPr sz="16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а) не является индивидуальным предпринимателем и применяет специальный налоговый режим «Налог на профессиональный доход» (НПД), сведения о котором включены в Реестр налогоплательщика НПД;</a:t>
            </a:r>
          </a:p>
          <a:p>
            <a:pPr marL="0" indent="0" algn="just"/>
            <a:endParaRPr sz="16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just"/>
            <a:r>
              <a:rPr sz="16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б) зарегистрирован в налоговом органе на территории Республики Мордовия как налогоплательщик НПД и ведет хозяйственную деятельность территории Республики Мордовия;</a:t>
            </a:r>
          </a:p>
          <a:p>
            <a:pPr marL="0" indent="0" algn="just"/>
            <a:endParaRPr sz="16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just"/>
            <a:r>
              <a:rPr sz="16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в) не применяются процедуры несостоятельности (банкротства);</a:t>
            </a:r>
          </a:p>
          <a:p>
            <a:pPr marL="0" indent="0" algn="just"/>
            <a:endParaRPr sz="16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just"/>
            <a:r>
              <a:rPr sz="16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г) по состоянию на любую дату в течение периода, равного 30 календарным дням, предшествующего дате заключения договора о предоставлении поручительства, отсутствует просроченная задолженность по налогам, сборам и иным обязательным платежам в бюджеты бюджетной системы Российской Федерации, превышающая 10 тыс. рублей;</a:t>
            </a:r>
          </a:p>
          <a:p>
            <a:pPr marL="0" indent="0" algn="just"/>
            <a:endParaRPr sz="16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just"/>
            <a:r>
              <a:rPr sz="16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д) не имеет просроченной задолженности по займам и кредитам перед кредитными и государственными учреждениями;</a:t>
            </a:r>
          </a:p>
          <a:p>
            <a:pPr marL="0" marR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sz="1600" b="0" i="0" u="none" strike="noStrike" cap="none" spc="0" baseline="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0" marR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i="0" u="none" strike="noStrike" cap="none" spc="0" baseline="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е) наличие полного пакета документов.</a:t>
            </a:r>
            <a:endParaRPr sz="16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25" name="Shape 125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075239" cy="994122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r>
              <a:rPr sz="2000" b="1" i="0" u="none" strike="noStrike" cap="none" spc="0" baseline="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Поручительство Фонда не </a:t>
            </a:r>
            <a:r>
              <a:rPr sz="2000" b="1" i="0" u="sng" strike="noStrike" cap="none" spc="0" baseline="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предоставляется Субъекту МСП </a:t>
            </a:r>
            <a:r>
              <a:rPr sz="2000" b="1" i="0" u="none" strike="noStrike" cap="none" spc="0" baseline="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/ физическому лицу, применяющему специальный налоговый режим </a:t>
            </a:r>
            <a:r>
              <a:rPr sz="2000" b="1" i="0" u="sng" strike="noStrike" cap="none" spc="0" baseline="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«Налог на профессиональный доход»</a:t>
            </a:r>
            <a:r>
              <a:rPr sz="2000" b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:</a:t>
            </a:r>
            <a:endParaRPr sz="20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28" name="Shape 128"/>
          <p:cNvSpPr/>
          <p:nvPr/>
        </p:nvSpPr>
        <p:spPr>
          <a:xfrm>
            <a:off x="457200" y="1340768"/>
            <a:ext cx="8229600" cy="6001643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just"/>
            <a:endParaRPr sz="16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just"/>
            <a:r>
              <a:rPr sz="16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а) несоответствующему установленным выше требованиям;</a:t>
            </a:r>
          </a:p>
          <a:p>
            <a:pPr marL="0" indent="0" algn="just"/>
            <a:endParaRPr sz="16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just"/>
            <a:r>
              <a:rPr sz="16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б) при непредоставлении полного пакета документов или предоставлении недостоверных сведений и документов;</a:t>
            </a:r>
          </a:p>
          <a:p>
            <a:pPr marL="0" indent="0" algn="just"/>
            <a:endParaRPr sz="16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just"/>
            <a:r>
              <a:rPr sz="16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в) при нахождении в стадии ликвидации, реорганизации, а также в случае применения процедур несостоятельности (банкротства);</a:t>
            </a:r>
          </a:p>
          <a:p>
            <a:pPr marL="0" indent="0" algn="just"/>
            <a:endParaRPr sz="16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just"/>
            <a:r>
              <a:rPr sz="16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г) при осуществлении предпринимательской деятельности в сфере игорного бизнеса, производства и (или) реализации подакцизных товаров, добычи и (или) реализации полезных ископаемых, за исключением общераспространенных полезных ископаемых;</a:t>
            </a:r>
          </a:p>
          <a:p>
            <a:pPr marL="0" indent="0" algn="just"/>
            <a:endParaRPr sz="16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just"/>
            <a:r>
              <a:rPr sz="16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д) являющемуся участником соглашения о разделе продукции, кредитной организацией, страховой организацией (за исключением потребительских кооперативов) инвестиционным фондом, негосударственным пенсионным фондом, профессиональным участником рынка ценных бумаг, ломбардом;</a:t>
            </a:r>
          </a:p>
          <a:p>
            <a:pPr marL="0" indent="0" algn="just"/>
            <a:endParaRPr sz="16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just"/>
            <a:r>
              <a:rPr sz="16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е) являющихся в порядке, установленном законодательством РФ о валютном регулировании и валютном контроле, нерезидентами РФ, за исключением случаев, предусмотренных международными договорами Российской Федерации.</a:t>
            </a:r>
          </a:p>
          <a:p>
            <a:pPr marL="0" indent="0" algn="just"/>
            <a:endParaRPr sz="16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just"/>
            <a:endParaRPr sz="16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just"/>
            <a:endParaRPr sz="1600">
              <a:solidFill>
                <a:srgbClr val="6633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29" name="Shape 129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r>
              <a:rPr sz="2800" b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Партнеры Фонда:</a:t>
            </a:r>
          </a:p>
        </p:txBody>
      </p:sp>
      <p:pic>
        <p:nvPicPr>
          <p:cNvPr id="133" name="Shape 133"/>
          <p:cNvPicPr/>
          <p:nvPr/>
        </p:nvPicPr>
        <p:blipFill>
          <a:blip r:embed="rId2"/>
          <a:stretch/>
        </p:blipFill>
        <p:spPr>
          <a:xfrm>
            <a:off x="3486398" y="2714625"/>
            <a:ext cx="2381250" cy="952500"/>
          </a:xfrm>
          <a:prstGeom prst="rect">
            <a:avLst/>
          </a:prstGeom>
        </p:spPr>
      </p:pic>
      <p:pic>
        <p:nvPicPr>
          <p:cNvPr id="135" name="Shape 135"/>
          <p:cNvPicPr/>
          <p:nvPr/>
        </p:nvPicPr>
        <p:blipFill>
          <a:blip r:embed="rId3"/>
          <a:stretch/>
        </p:blipFill>
        <p:spPr>
          <a:xfrm>
            <a:off x="457200" y="1342145"/>
            <a:ext cx="2381250" cy="952500"/>
          </a:xfrm>
          <a:prstGeom prst="rect">
            <a:avLst/>
          </a:prstGeom>
        </p:spPr>
      </p:pic>
      <p:pic>
        <p:nvPicPr>
          <p:cNvPr id="137" name="Shape 137"/>
          <p:cNvPicPr/>
          <p:nvPr/>
        </p:nvPicPr>
        <p:blipFill>
          <a:blip r:embed="rId4"/>
          <a:stretch/>
        </p:blipFill>
        <p:spPr>
          <a:xfrm>
            <a:off x="6192407" y="1274061"/>
            <a:ext cx="2381249" cy="952500"/>
          </a:xfrm>
          <a:prstGeom prst="rect">
            <a:avLst/>
          </a:prstGeom>
        </p:spPr>
      </p:pic>
      <p:pic>
        <p:nvPicPr>
          <p:cNvPr id="139" name="Shape 139"/>
          <p:cNvPicPr/>
          <p:nvPr/>
        </p:nvPicPr>
        <p:blipFill>
          <a:blip r:embed="rId5"/>
          <a:stretch/>
        </p:blipFill>
        <p:spPr>
          <a:xfrm>
            <a:off x="6305550" y="4997548"/>
            <a:ext cx="2381250" cy="952500"/>
          </a:xfrm>
          <a:prstGeom prst="rect">
            <a:avLst/>
          </a:prstGeom>
        </p:spPr>
      </p:pic>
      <p:pic>
        <p:nvPicPr>
          <p:cNvPr id="141" name="Shape 141"/>
          <p:cNvPicPr/>
          <p:nvPr/>
        </p:nvPicPr>
        <p:blipFill>
          <a:blip r:embed="rId6"/>
          <a:stretch/>
        </p:blipFill>
        <p:spPr>
          <a:xfrm>
            <a:off x="6305550" y="2667053"/>
            <a:ext cx="2381250" cy="952499"/>
          </a:xfrm>
          <a:prstGeom prst="rect">
            <a:avLst/>
          </a:prstGeom>
        </p:spPr>
      </p:pic>
      <p:pic>
        <p:nvPicPr>
          <p:cNvPr id="143" name="Shape 143"/>
          <p:cNvPicPr/>
          <p:nvPr/>
        </p:nvPicPr>
        <p:blipFill>
          <a:blip r:embed="rId7"/>
          <a:stretch/>
        </p:blipFill>
        <p:spPr>
          <a:xfrm>
            <a:off x="244091" y="2956011"/>
            <a:ext cx="3273871" cy="509642"/>
          </a:xfrm>
          <a:prstGeom prst="rect">
            <a:avLst/>
          </a:prstGeom>
        </p:spPr>
      </p:pic>
      <p:pic>
        <p:nvPicPr>
          <p:cNvPr id="145" name="Shape 145"/>
          <p:cNvPicPr/>
          <p:nvPr/>
        </p:nvPicPr>
        <p:blipFill>
          <a:blip r:embed="rId8"/>
          <a:stretch/>
        </p:blipFill>
        <p:spPr>
          <a:xfrm>
            <a:off x="5978876" y="3628547"/>
            <a:ext cx="2808311" cy="1362773"/>
          </a:xfrm>
          <a:prstGeom prst="rect">
            <a:avLst/>
          </a:prstGeom>
        </p:spPr>
      </p:pic>
      <p:pic>
        <p:nvPicPr>
          <p:cNvPr id="147" name="Shape 147"/>
          <p:cNvPicPr/>
          <p:nvPr/>
        </p:nvPicPr>
        <p:blipFill>
          <a:blip r:embed="rId9"/>
          <a:stretch/>
        </p:blipFill>
        <p:spPr>
          <a:xfrm>
            <a:off x="3194889" y="1274061"/>
            <a:ext cx="2381250" cy="952500"/>
          </a:xfrm>
          <a:prstGeom prst="rect">
            <a:avLst/>
          </a:prstGeom>
        </p:spPr>
      </p:pic>
      <p:sp>
        <p:nvSpPr>
          <p:cNvPr id="148" name="Shape 148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8</a:t>
            </a:r>
          </a:p>
        </p:txBody>
      </p:sp>
      <p:pic>
        <p:nvPicPr>
          <p:cNvPr id="150" name="Shape 150"/>
          <p:cNvPicPr/>
          <p:nvPr/>
        </p:nvPicPr>
        <p:blipFill>
          <a:blip r:embed="rId10"/>
          <a:stretch/>
        </p:blipFill>
        <p:spPr>
          <a:xfrm>
            <a:off x="690401" y="3848136"/>
            <a:ext cx="2381250" cy="952500"/>
          </a:xfrm>
          <a:prstGeom prst="rect">
            <a:avLst/>
          </a:prstGeom>
        </p:spPr>
      </p:pic>
      <p:sp>
        <p:nvSpPr>
          <p:cNvPr id="151" name="Shape 151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anchor="t"/>
          <a:lstStyle/>
          <a:p>
            <a:pPr marL="0" indent="0" algn="l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53" name="Shape 153"/>
          <p:cNvPicPr/>
          <p:nvPr/>
        </p:nvPicPr>
        <p:blipFill>
          <a:blip r:embed="rId11"/>
          <a:stretch/>
        </p:blipFill>
        <p:spPr>
          <a:xfrm>
            <a:off x="587375" y="5495394"/>
            <a:ext cx="2120900" cy="447675"/>
          </a:xfrm>
          <a:prstGeom prst="rect">
            <a:avLst/>
          </a:prstGeom>
          <a:ln>
            <a:noFill/>
          </a:ln>
        </p:spPr>
      </p:pic>
      <p:pic>
        <p:nvPicPr>
          <p:cNvPr id="155" name="Shape 155"/>
          <p:cNvPicPr/>
          <p:nvPr/>
        </p:nvPicPr>
        <p:blipFill>
          <a:blip r:embed="rId12"/>
          <a:stretch/>
        </p:blipFill>
        <p:spPr>
          <a:xfrm>
            <a:off x="3517962" y="5107689"/>
            <a:ext cx="2381250" cy="9525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 txBox="1">
            <a:spLocks noGrp="1"/>
          </p:cNvSpPr>
          <p:nvPr>
            <p:ph type="title"/>
          </p:nvPr>
        </p:nvSpPr>
        <p:spPr>
          <a:xfrm>
            <a:off x="443389" y="1205658"/>
            <a:ext cx="8229600" cy="4397565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pPr marL="0" indent="0"/>
            <a:r>
              <a:rPr sz="3100" b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sz="3100" b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</a:br>
            <a:r>
              <a:rPr sz="3100" b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sz="3100" b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</a:br>
            <a:r>
              <a:rPr sz="3100" b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sz="3100" b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</a:br>
            <a:r>
              <a:rPr sz="3100" b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Наш адрес:</a:t>
            </a:r>
            <a:r>
              <a:rPr sz="31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 430005, Республика Мордовия, </a:t>
            </a:r>
            <a:br>
              <a:rPr sz="31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</a:br>
            <a:r>
              <a:rPr sz="31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г. Саранск, ул. Московская, д. 14, оф. 407</a:t>
            </a:r>
            <a:br>
              <a:rPr sz="31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</a:br>
            <a:r>
              <a:rPr sz="31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sz="31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</a:br>
            <a:r>
              <a:rPr sz="31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                  </a:t>
            </a:r>
            <a:r>
              <a:rPr sz="3100" b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Сайт: </a:t>
            </a:r>
            <a:r>
              <a:rPr sz="3100" b="1" u="sng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www.gfkorm.ru </a:t>
            </a:r>
            <a:r>
              <a:rPr sz="3100" b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sz="3100" b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</a:br>
            <a:r>
              <a:rPr sz="3100" b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sz="3100" b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</a:br>
            <a:r>
              <a:rPr sz="3100" b="1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                        E-mail:</a:t>
            </a:r>
            <a:r>
              <a:rPr sz="31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 gfkorm@yandex.ru</a:t>
            </a:r>
            <a:br>
              <a:rPr sz="31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</a:br>
            <a:r>
              <a:rPr sz="31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sz="31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</a:br>
            <a:r>
              <a:rPr sz="31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                          Телефон: 8 (8342) 47-69-19; </a:t>
            </a:r>
            <a:br>
              <a:rPr sz="31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</a:br>
            <a:r>
              <a:rPr sz="31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>                                                          24-27-05.</a:t>
            </a:r>
            <a:br>
              <a:rPr sz="31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</a:br>
            <a:r>
              <a:rPr sz="31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sz="31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</a:br>
            <a:r>
              <a:rPr sz="27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sz="27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</a:br>
            <a:r>
              <a:rPr sz="27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sz="2700">
                <a:solidFill>
                  <a:srgbClr val="663300"/>
                </a:solidFill>
                <a:latin typeface="Times New Roman"/>
                <a:ea typeface="Times New Roman"/>
                <a:cs typeface="Times New Roman"/>
              </a:rPr>
            </a:br>
            <a:endParaRPr sz="2700"/>
          </a:p>
        </p:txBody>
      </p:sp>
      <p:sp>
        <p:nvSpPr>
          <p:cNvPr id="158" name="Shape 158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9</a:t>
            </a:r>
          </a:p>
        </p:txBody>
      </p:sp>
      <p:pic>
        <p:nvPicPr>
          <p:cNvPr id="160" name="Shape 160"/>
          <p:cNvPicPr/>
          <p:nvPr/>
        </p:nvPicPr>
        <p:blipFill>
          <a:blip r:embed="rId2"/>
          <a:stretch/>
        </p:blipFill>
        <p:spPr>
          <a:xfrm>
            <a:off x="480863" y="443960"/>
            <a:ext cx="1322593" cy="715991"/>
          </a:xfrm>
          <a:prstGeom prst="rect">
            <a:avLst/>
          </a:prstGeom>
        </p:spPr>
      </p:pic>
      <p:pic>
        <p:nvPicPr>
          <p:cNvPr id="162" name="Shape 162"/>
          <p:cNvPicPr/>
          <p:nvPr/>
        </p:nvPicPr>
        <p:blipFill>
          <a:blip r:embed="rId3"/>
          <a:stretch/>
        </p:blipFill>
        <p:spPr>
          <a:xfrm>
            <a:off x="2123728" y="438278"/>
            <a:ext cx="1008111" cy="746633"/>
          </a:xfrm>
          <a:prstGeom prst="rect">
            <a:avLst/>
          </a:prstGeom>
        </p:spPr>
      </p:pic>
      <p:pic>
        <p:nvPicPr>
          <p:cNvPr id="164" name="Shape 164"/>
          <p:cNvPicPr/>
          <p:nvPr/>
        </p:nvPicPr>
        <p:blipFill>
          <a:blip r:embed="rId4"/>
          <a:stretch/>
        </p:blipFill>
        <p:spPr>
          <a:xfrm>
            <a:off x="7634552" y="318143"/>
            <a:ext cx="1008112" cy="887514"/>
          </a:xfrm>
          <a:prstGeom prst="rect">
            <a:avLst/>
          </a:prstGeom>
        </p:spPr>
      </p:pic>
      <p:pic>
        <p:nvPicPr>
          <p:cNvPr id="166" name="Shape 166"/>
          <p:cNvPicPr/>
          <p:nvPr/>
        </p:nvPicPr>
        <p:blipFill>
          <a:blip r:embed="rId5"/>
          <a:stretch/>
        </p:blipFill>
        <p:spPr>
          <a:xfrm>
            <a:off x="971600" y="3757011"/>
            <a:ext cx="1872208" cy="182476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Эркер">
      <a:fillStyleLst>
        <a:solidFill>
          <a:schemeClr val="phClr"/>
        </a:solidFill>
        <a:gradFill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</a:gradFill>
        <a:gradFill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</a:gradFill>
      </a:fillStyleLst>
      <a:lnStyleLst>
        <a:ln w="12700">
          <a:solidFill>
            <a:schemeClr val="phClr">
              <a:shade val="70000"/>
              <a:satMod val="150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4925">
          <a:solidFill>
            <a:schemeClr val="phClr"/>
          </a:solidFill>
          <a:prstDash val="solid"/>
        </a:ln>
      </a:lnStyleLst>
      <a:effectStyleLst>
        <a:effectStyle>
          <a:effectLst>
            <a:outerShdw>
              <a:srgbClr val="000000">
                <a:alpha val="38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Normal.dotm</Template>
  <TotalTime>4</TotalTime>
  <Words>719</Words>
  <Application>Microsoft Office PowerPoint</Application>
  <DocSecurity>0</DocSecurity>
  <PresentationFormat>Экран (4:3)</PresentationFormat>
  <Paragraphs>109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Автономное учреждение «Гарантийный фонд кредитного обеспечения Республики Мордовия»  </vt:lpstr>
      <vt:lpstr>Автономное учреждение "Гарантийный фонд кредитного обеспечения Республики Мордовия" </vt:lpstr>
      <vt:lpstr>Основные параметры предоставляемого поручительства:</vt:lpstr>
      <vt:lpstr>Основные параметры предоставляемого поручительства:</vt:lpstr>
      <vt:lpstr>Поручительство Фонда предоставляется, если Субъект МСП отвечает следующим критериям:</vt:lpstr>
      <vt:lpstr>Поручительство Фонда предоставляется, если физическое лицо, применяющее специальный налоговый режим «Налог на профессиональный доход» отвечает следующим критериям:</vt:lpstr>
      <vt:lpstr>Поручительство Фонда не предоставляется Субъекту МСП / физическому лицу, применяющему специальный налоговый режим «Налог на профессиональный доход»:</vt:lpstr>
      <vt:lpstr>Партнеры Фонда:</vt:lpstr>
      <vt:lpstr>   Наш адрес: 430005, Республика Мордовия,  г. Саранск, ул. Московская, д. 14, оф. 407                    Сайт: www.gfkorm.ru                           E-mail: gfkorm@yandex.ru                            Телефон: 8 (8342) 47-69-19;                                                            24-27-05.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Автономное учреждение «Гарантийный фонд кредитного обеспечения Республики Мордовия»  </dc:title>
  <dc:creator>user</dc:creator>
  <cp:lastModifiedBy>user</cp:lastModifiedBy>
  <cp:revision>1</cp:revision>
  <cp:lastPrinted>2023-01-17T04:42:52Z</cp:lastPrinted>
  <dcterms:modified xsi:type="dcterms:W3CDTF">2023-01-17T04:46:47Z</dcterms:modified>
</cp:coreProperties>
</file>