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7" r:id="rId1"/>
  </p:sldMasterIdLst>
  <p:notesMasterIdLst>
    <p:notesMasterId r:id="rId34"/>
  </p:notesMasterIdLst>
  <p:sldIdLst>
    <p:sldId id="353" r:id="rId2"/>
    <p:sldId id="355" r:id="rId3"/>
    <p:sldId id="356" r:id="rId4"/>
    <p:sldId id="357" r:id="rId5"/>
    <p:sldId id="345" r:id="rId6"/>
    <p:sldId id="346" r:id="rId7"/>
    <p:sldId id="361" r:id="rId8"/>
    <p:sldId id="358" r:id="rId9"/>
    <p:sldId id="359" r:id="rId10"/>
    <p:sldId id="383" r:id="rId11"/>
    <p:sldId id="386" r:id="rId12"/>
    <p:sldId id="385" r:id="rId13"/>
    <p:sldId id="388" r:id="rId14"/>
    <p:sldId id="387" r:id="rId15"/>
    <p:sldId id="389" r:id="rId16"/>
    <p:sldId id="391" r:id="rId17"/>
    <p:sldId id="390" r:id="rId18"/>
    <p:sldId id="392" r:id="rId19"/>
    <p:sldId id="393" r:id="rId20"/>
    <p:sldId id="384" r:id="rId21"/>
    <p:sldId id="364" r:id="rId22"/>
    <p:sldId id="365" r:id="rId23"/>
    <p:sldId id="367" r:id="rId24"/>
    <p:sldId id="369" r:id="rId25"/>
    <p:sldId id="371" r:id="rId26"/>
    <p:sldId id="373" r:id="rId27"/>
    <p:sldId id="377" r:id="rId28"/>
    <p:sldId id="379" r:id="rId29"/>
    <p:sldId id="376" r:id="rId30"/>
    <p:sldId id="380" r:id="rId31"/>
    <p:sldId id="382" r:id="rId32"/>
    <p:sldId id="344" r:id="rId33"/>
  </p:sldIdLst>
  <p:sldSz cx="9144000" cy="6858000" type="screen4x3"/>
  <p:notesSz cx="6797675" cy="9928225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8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9999FF"/>
    <a:srgbClr val="9D2AD0"/>
    <a:srgbClr val="FFFF99"/>
    <a:srgbClr val="993366"/>
    <a:srgbClr val="CC6600"/>
    <a:srgbClr val="661C2C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83" autoAdjust="0"/>
    <p:restoredTop sz="94038" autoAdjust="0"/>
  </p:normalViewPr>
  <p:slideViewPr>
    <p:cSldViewPr>
      <p:cViewPr>
        <p:scale>
          <a:sx n="87" d="100"/>
          <a:sy n="87" d="100"/>
        </p:scale>
        <p:origin x="-139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809718574032694"/>
          <c:y val="0"/>
          <c:w val="0.58173132950332607"/>
          <c:h val="0.86792125411213805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 w="3175">
              <a:solidFill>
                <a:schemeClr val="accent5">
                  <a:lumMod val="50000"/>
                </a:schemeClr>
              </a:solidFill>
            </a:ln>
          </c:spPr>
          <c:dPt>
            <c:idx val="0"/>
            <c:bubble3D val="0"/>
            <c:spPr>
              <a:solidFill>
                <a:srgbClr val="0070C0"/>
              </a:solidFill>
              <a:ln w="3175">
                <a:solidFill>
                  <a:schemeClr val="accent5">
                    <a:lumMod val="50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9DD-4903-8301-36BE8AE14F30}"/>
              </c:ext>
            </c:extLst>
          </c:dPt>
          <c:dPt>
            <c:idx val="1"/>
            <c:bubble3D val="0"/>
            <c:spPr>
              <a:solidFill>
                <a:srgbClr val="E3DE4C"/>
              </a:solidFill>
              <a:ln w="3175">
                <a:solidFill>
                  <a:schemeClr val="accent5">
                    <a:lumMod val="50000"/>
                  </a:scheme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9DD-4903-8301-36BE8AE14F30}"/>
              </c:ext>
            </c:extLst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Растениеводство</c:v>
                </c:pt>
                <c:pt idx="1">
                  <c:v>Животноводство</c:v>
                </c:pt>
              </c:strCache>
            </c:strRef>
          </c:cat>
          <c:val>
            <c:numRef>
              <c:f>Лист1!$B$2:$B$3</c:f>
              <c:numCache>
                <c:formatCode>0.0%</c:formatCode>
                <c:ptCount val="2"/>
                <c:pt idx="0">
                  <c:v>0.41</c:v>
                </c:pt>
                <c:pt idx="1">
                  <c:v>0.59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9DD-4903-8301-36BE8AE14F3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13999505451640543"/>
          <c:y val="0.77853542979787549"/>
          <c:w val="0.74288499380038009"/>
          <c:h val="0.2165795294361829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3812050023160866"/>
          <c:y val="0.11428282200951832"/>
          <c:w val="0.64557826420365605"/>
          <c:h val="0.79406123847658194"/>
        </c:manualLayout>
      </c:layout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Отраслевая структура малых предприятий, %</c:v>
                </c:pt>
              </c:strCache>
            </c:strRef>
          </c:tx>
          <c:spPr>
            <a:ln w="3175">
              <a:solidFill>
                <a:srgbClr val="0070C0"/>
              </a:solidFill>
            </a:ln>
          </c:spPr>
          <c:explosion val="18"/>
          <c:dPt>
            <c:idx val="0"/>
            <c:bubble3D val="0"/>
            <c:spPr>
              <a:solidFill>
                <a:srgbClr val="0070C0"/>
              </a:solidFill>
              <a:ln w="3175">
                <a:solidFill>
                  <a:srgbClr val="0070C0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B19-4056-BA0C-AD5E9B5B2677}"/>
              </c:ext>
            </c:extLst>
          </c:dPt>
          <c:dPt>
            <c:idx val="1"/>
            <c:bubble3D val="0"/>
            <c:spPr>
              <a:solidFill>
                <a:srgbClr val="C0D03C"/>
              </a:solidFill>
              <a:ln w="3175">
                <a:solidFill>
                  <a:srgbClr val="0070C0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B19-4056-BA0C-AD5E9B5B2677}"/>
              </c:ext>
            </c:extLst>
          </c:dPt>
          <c:dPt>
            <c:idx val="2"/>
            <c:bubble3D val="0"/>
            <c:spPr>
              <a:solidFill>
                <a:srgbClr val="EBE352"/>
              </a:solidFill>
              <a:ln w="3175">
                <a:solidFill>
                  <a:srgbClr val="0070C0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B19-4056-BA0C-AD5E9B5B2677}"/>
              </c:ext>
            </c:extLst>
          </c:dPt>
          <c:dPt>
            <c:idx val="3"/>
            <c:bubble3D val="0"/>
            <c:spPr>
              <a:solidFill>
                <a:srgbClr val="77CA82"/>
              </a:solidFill>
              <a:ln w="3175">
                <a:solidFill>
                  <a:srgbClr val="0070C0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B19-4056-BA0C-AD5E9B5B2677}"/>
              </c:ext>
            </c:extLst>
          </c:dPt>
          <c:dPt>
            <c:idx val="4"/>
            <c:bubble3D val="0"/>
            <c:spPr>
              <a:solidFill>
                <a:srgbClr val="00AEFF"/>
              </a:solidFill>
              <a:ln w="3175">
                <a:solidFill>
                  <a:srgbClr val="0070C0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AB19-4056-BA0C-AD5E9B5B2677}"/>
              </c:ext>
            </c:extLst>
          </c:dPt>
          <c:dPt>
            <c:idx val="5"/>
            <c:bubble3D val="0"/>
            <c:spPr>
              <a:solidFill>
                <a:srgbClr val="8BDCDE"/>
              </a:solidFill>
              <a:ln w="3175">
                <a:solidFill>
                  <a:srgbClr val="0070C0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DEA9-4078-A26C-BA95FD8E8760}"/>
              </c:ext>
            </c:extLst>
          </c:dPt>
          <c:dLbls>
            <c:dLbl>
              <c:idx val="0"/>
              <c:delete val="1"/>
            </c:dLbl>
            <c:dLbl>
              <c:idx val="1"/>
              <c:layout>
                <c:manualLayout>
                  <c:x val="-0.13314375612686968"/>
                  <c:y val="6.7833701590496773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3% </a:t>
                    </a:r>
                  </a:p>
                  <a:p>
                    <a:r>
                      <a:rPr lang="ru-RU" sz="1200" dirty="0" smtClean="0"/>
                      <a:t>Строительство</a:t>
                    </a:r>
                    <a:endParaRPr lang="ru-RU" sz="1400" dirty="0"/>
                  </a:p>
                </c:rich>
              </c:tx>
              <c:dLblPos val="bestFit"/>
              <c:showLegendKey val="1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2704202637320939E-2"/>
                  <c:y val="3.018416292647718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12%</a:t>
                    </a:r>
                    <a:r>
                      <a:rPr lang="ru-RU" sz="1200" baseline="0" dirty="0" smtClean="0"/>
                      <a:t> </a:t>
                    </a:r>
                  </a:p>
                  <a:p>
                    <a:r>
                      <a:rPr lang="ru-RU" sz="1200" baseline="0" dirty="0" smtClean="0"/>
                      <a:t>Р</a:t>
                    </a:r>
                    <a:r>
                      <a:rPr lang="ru-RU" sz="1200" dirty="0" smtClean="0"/>
                      <a:t>озничная торговля</a:t>
                    </a:r>
                    <a:endParaRPr lang="ru-RU" dirty="0"/>
                  </a:p>
                </c:rich>
              </c:tx>
              <c:dLblPos val="bestFit"/>
              <c:showLegendKey val="1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8.5855231951427761E-5"/>
                  <c:y val="-0.1897102377841339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0" i="0" u="none" strike="noStrike" kern="1200" baseline="0">
                        <a:solidFill>
                          <a:schemeClr val="bg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defRPr>
                    </a:pPr>
                    <a:r>
                      <a:rPr lang="ru-RU" sz="1200" dirty="0" smtClean="0"/>
                      <a:t>21%</a:t>
                    </a:r>
                  </a:p>
                  <a:p>
                    <a:pPr>
                      <a:defRPr sz="1200" b="0" i="0" u="none" strike="noStrike" kern="1200" baseline="0">
                        <a:solidFill>
                          <a:schemeClr val="bg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defRPr>
                    </a:pPr>
                    <a:r>
                      <a:rPr lang="ru-RU" sz="1200" dirty="0" smtClean="0"/>
                      <a:t>Сельское хозяйство</a:t>
                    </a:r>
                    <a:endParaRPr lang="ru-RU" dirty="0"/>
                  </a:p>
                </c:rich>
              </c:tx>
              <c:spPr>
                <a:solidFill>
                  <a:prstClr val="white">
                    <a:alpha val="90000"/>
                  </a:prstClr>
                </a:solidFill>
                <a:ln>
                  <a:solidFill>
                    <a:srgbClr val="B2D499"/>
                  </a:solidFill>
                </a:ln>
                <a:effectLst>
                  <a:outerShdw blurRad="50800" dist="38100" dir="2700000" algn="ctr" rotWithShape="0">
                    <a:srgbClr val="000000">
                      <a:alpha val="40000"/>
                    </a:srgbClr>
                  </a:outerShdw>
                </a:effectLst>
              </c:spPr>
              <c:dLblPos val="bestFit"/>
              <c:showLegendKey val="1"/>
              <c:showVal val="1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4.3044619422572174E-3"/>
                  <c:y val="-4.4321821602654812E-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5%</a:t>
                    </a:r>
                  </a:p>
                  <a:p>
                    <a:r>
                      <a:rPr lang="ru-RU" sz="1200" dirty="0" smtClean="0"/>
                      <a:t>Заготовка </a:t>
                    </a:r>
                    <a:r>
                      <a:rPr lang="ru-RU" sz="1200" dirty="0"/>
                      <a:t>и переработка </a:t>
                    </a:r>
                    <a:r>
                      <a:rPr lang="ru-RU" sz="1200" dirty="0" smtClean="0"/>
                      <a:t>древесины</a:t>
                    </a:r>
                    <a:endParaRPr lang="ru-RU" dirty="0"/>
                  </a:p>
                </c:rich>
              </c:tx>
              <c:dLblPos val="bestFit"/>
              <c:showLegendKey val="1"/>
              <c:showVal val="1"/>
              <c:showCatName val="1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0.12593760870252665"/>
                  <c:y val="-0.11523760382398172"/>
                </c:manualLayout>
              </c:layout>
              <c:tx>
                <c:rich>
                  <a:bodyPr/>
                  <a:lstStyle/>
                  <a:p>
                    <a:r>
                      <a:rPr lang="ru-RU" sz="1200" dirty="0" smtClean="0"/>
                      <a:t>59%</a:t>
                    </a:r>
                  </a:p>
                  <a:p>
                    <a:r>
                      <a:rPr lang="ru-RU" sz="1200" dirty="0" smtClean="0"/>
                      <a:t>Прочие виды</a:t>
                    </a:r>
                    <a:endParaRPr lang="ru-RU" dirty="0" smtClean="0"/>
                  </a:p>
                </c:rich>
              </c:tx>
              <c:dLblPos val="bestFit"/>
              <c:showLegendKey val="1"/>
              <c:showVal val="1"/>
              <c:showCatName val="1"/>
              <c:showSerName val="0"/>
              <c:showPercent val="0"/>
              <c:showBubbleSize val="0"/>
            </c:dLbl>
            <c:spPr>
              <a:solidFill>
                <a:prstClr val="white">
                  <a:alpha val="90000"/>
                </a:prstClr>
              </a:solidFill>
              <a:ln>
                <a:solidFill>
                  <a:srgbClr val="B2D499"/>
                </a:solidFill>
              </a:ln>
              <a:effectLst>
                <a:outerShdw blurRad="50800" dist="38100" dir="2700000" algn="ctr" rotWithShape="0">
                  <a:srgbClr val="000000">
                    <a:alpha val="40000"/>
                  </a:srgb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0" i="0" u="none" strike="noStrike" kern="1200" baseline="0">
                    <a:solidFill>
                      <a:schemeClr val="bg1"/>
                    </a:solidFill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defRPr>
                </a:pPr>
                <a:endParaRPr lang="ru-RU"/>
              </a:p>
            </c:txPr>
            <c:dLblPos val="inEnd"/>
            <c:showLegendKey val="1"/>
            <c:showVal val="1"/>
            <c:showCatName val="1"/>
            <c:showSerName val="0"/>
            <c:showPercent val="0"/>
            <c:showBubbleSize val="0"/>
            <c:showLeaderLines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Лист1!$A$2:$A$7</c:f>
              <c:strCache>
                <c:ptCount val="6"/>
                <c:pt idx="1">
                  <c:v>Строительство</c:v>
                </c:pt>
                <c:pt idx="2">
                  <c:v>Оптовая и розничная торговля</c:v>
                </c:pt>
                <c:pt idx="3">
                  <c:v>Сельское хозяйство</c:v>
                </c:pt>
                <c:pt idx="4">
                  <c:v>Заготовка и переработка дреесины</c:v>
                </c:pt>
                <c:pt idx="5">
                  <c:v>Прочие виды</c:v>
                </c:pt>
              </c:strCache>
            </c:strRef>
          </c:cat>
          <c:val>
            <c:numRef>
              <c:f>Лист1!$B$2:$B$7</c:f>
              <c:numCache>
                <c:formatCode>0.0</c:formatCode>
                <c:ptCount val="6"/>
                <c:pt idx="1">
                  <c:v>3</c:v>
                </c:pt>
                <c:pt idx="2">
                  <c:v>12</c:v>
                </c:pt>
                <c:pt idx="3">
                  <c:v>21</c:v>
                </c:pt>
                <c:pt idx="4">
                  <c:v>5</c:v>
                </c:pt>
                <c:pt idx="5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AB19-4056-BA0C-AD5E9B5B267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0.57014</cdr:x>
      <cdr:y>0.24253</cdr:y>
    </cdr:from>
    <cdr:to>
      <cdr:x>0.82764</cdr:x>
      <cdr:y>0.45224</cdr:y>
    </cdr:to>
    <cdr:sp macro="" textlink="">
      <cdr:nvSpPr>
        <cdr:cNvPr id="2" name="TextBox 75"/>
        <cdr:cNvSpPr txBox="1"/>
      </cdr:nvSpPr>
      <cdr:spPr>
        <a:xfrm xmlns:a="http://schemas.openxmlformats.org/drawingml/2006/main">
          <a:off x="2529345" y="787694"/>
          <a:ext cx="1142360" cy="68107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ru-RU"/>
          </a:defPPr>
          <a:lvl1pPr algn="ctr" rtl="0" fontAlgn="base">
            <a:spcBef>
              <a:spcPct val="0"/>
            </a:spcBef>
            <a:spcAft>
              <a:spcPct val="0"/>
            </a:spcAft>
            <a:defRPr sz="2800" b="1" kern="1200">
              <a:solidFill>
                <a:schemeClr val="tx1"/>
              </a:solidFill>
              <a:latin typeface="Times New Roman" pitchFamily="18" charset="0"/>
              <a:ea typeface="+mn-ea"/>
              <a:cs typeface="+mn-cs"/>
            </a:defRPr>
          </a:lvl1pPr>
          <a:lvl2pPr marL="457200" algn="ctr" rtl="0" fontAlgn="base">
            <a:spcBef>
              <a:spcPct val="0"/>
            </a:spcBef>
            <a:spcAft>
              <a:spcPct val="0"/>
            </a:spcAft>
            <a:defRPr sz="2800" b="1" kern="1200">
              <a:solidFill>
                <a:schemeClr val="tx1"/>
              </a:solidFill>
              <a:latin typeface="Times New Roman" pitchFamily="18" charset="0"/>
              <a:ea typeface="+mn-ea"/>
              <a:cs typeface="+mn-cs"/>
            </a:defRPr>
          </a:lvl2pPr>
          <a:lvl3pPr marL="914400" algn="ctr" rtl="0" fontAlgn="base">
            <a:spcBef>
              <a:spcPct val="0"/>
            </a:spcBef>
            <a:spcAft>
              <a:spcPct val="0"/>
            </a:spcAft>
            <a:defRPr sz="2800" b="1" kern="1200">
              <a:solidFill>
                <a:schemeClr val="tx1"/>
              </a:solidFill>
              <a:latin typeface="Times New Roman" pitchFamily="18" charset="0"/>
              <a:ea typeface="+mn-ea"/>
              <a:cs typeface="+mn-cs"/>
            </a:defRPr>
          </a:lvl3pPr>
          <a:lvl4pPr marL="1371600" algn="ctr" rtl="0" fontAlgn="base">
            <a:spcBef>
              <a:spcPct val="0"/>
            </a:spcBef>
            <a:spcAft>
              <a:spcPct val="0"/>
            </a:spcAft>
            <a:defRPr sz="2800" b="1" kern="1200">
              <a:solidFill>
                <a:schemeClr val="tx1"/>
              </a:solidFill>
              <a:latin typeface="Times New Roman" pitchFamily="18" charset="0"/>
              <a:ea typeface="+mn-ea"/>
              <a:cs typeface="+mn-cs"/>
            </a:defRPr>
          </a:lvl4pPr>
          <a:lvl5pPr marL="1828800" algn="ctr" rtl="0" fontAlgn="base">
            <a:spcBef>
              <a:spcPct val="0"/>
            </a:spcBef>
            <a:spcAft>
              <a:spcPct val="0"/>
            </a:spcAft>
            <a:defRPr sz="2800" b="1" kern="1200">
              <a:solidFill>
                <a:schemeClr val="tx1"/>
              </a:solidFill>
              <a:latin typeface="Times New Roman" pitchFamily="18" charset="0"/>
              <a:ea typeface="+mn-ea"/>
              <a:cs typeface="+mn-cs"/>
            </a:defRPr>
          </a:lvl5pPr>
          <a:lvl6pPr marL="2286000" algn="l" defTabSz="914400" rtl="0" eaLnBrk="1" latinLnBrk="0" hangingPunct="1">
            <a:defRPr sz="2800" b="1" kern="1200">
              <a:solidFill>
                <a:schemeClr val="tx1"/>
              </a:solidFill>
              <a:latin typeface="Times New Roman" pitchFamily="18" charset="0"/>
              <a:ea typeface="+mn-ea"/>
              <a:cs typeface="+mn-cs"/>
            </a:defRPr>
          </a:lvl6pPr>
          <a:lvl7pPr marL="2743200" algn="l" defTabSz="914400" rtl="0" eaLnBrk="1" latinLnBrk="0" hangingPunct="1">
            <a:defRPr sz="2800" b="1" kern="1200">
              <a:solidFill>
                <a:schemeClr val="tx1"/>
              </a:solidFill>
              <a:latin typeface="Times New Roman" pitchFamily="18" charset="0"/>
              <a:ea typeface="+mn-ea"/>
              <a:cs typeface="+mn-cs"/>
            </a:defRPr>
          </a:lvl7pPr>
          <a:lvl8pPr marL="3200400" algn="l" defTabSz="914400" rtl="0" eaLnBrk="1" latinLnBrk="0" hangingPunct="1">
            <a:defRPr sz="2800" b="1" kern="1200">
              <a:solidFill>
                <a:schemeClr val="tx1"/>
              </a:solidFill>
              <a:latin typeface="Times New Roman" pitchFamily="18" charset="0"/>
              <a:ea typeface="+mn-ea"/>
              <a:cs typeface="+mn-cs"/>
            </a:defRPr>
          </a:lvl8pPr>
          <a:lvl9pPr marL="3657600" algn="l" defTabSz="914400" rtl="0" eaLnBrk="1" latinLnBrk="0" hangingPunct="1">
            <a:defRPr sz="2800" b="1" kern="1200">
              <a:solidFill>
                <a:schemeClr val="tx1"/>
              </a:solidFill>
              <a:latin typeface="Times New Roman" pitchFamily="18" charset="0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3200" dirty="0" smtClean="0">
              <a:solidFill>
                <a:srgbClr val="FFFF00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rPr>
            <a:t>41%</a:t>
          </a:r>
          <a:r>
            <a:rPr lang="ru-RU" sz="3200" dirty="0" smtClean="0">
              <a:solidFill>
                <a:srgbClr val="265F92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rPr>
            <a:t> </a:t>
          </a:r>
        </a:p>
      </cdr:txBody>
    </cdr:sp>
  </cdr:relSizeAnchor>
  <cdr:relSizeAnchor xmlns:cdr="http://schemas.openxmlformats.org/drawingml/2006/chartDrawing">
    <cdr:from>
      <cdr:x>0.30755</cdr:x>
      <cdr:y>0.46622</cdr:y>
    </cdr:from>
    <cdr:to>
      <cdr:x>0.60467</cdr:x>
      <cdr:y>0.67593</cdr:y>
    </cdr:to>
    <cdr:sp macro="" textlink="">
      <cdr:nvSpPr>
        <cdr:cNvPr id="3" name="TextBox 75"/>
        <cdr:cNvSpPr txBox="1"/>
      </cdr:nvSpPr>
      <cdr:spPr>
        <a:xfrm xmlns:a="http://schemas.openxmlformats.org/drawingml/2006/main">
          <a:off x="1364415" y="1514193"/>
          <a:ext cx="1318107" cy="68107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3200" dirty="0" smtClean="0">
              <a:solidFill>
                <a:srgbClr val="265F92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rPr>
            <a:t>59%</a:t>
          </a:r>
          <a:r>
            <a:rPr lang="ru-RU" sz="3200" dirty="0" smtClean="0">
              <a:solidFill>
                <a:srgbClr val="265F92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rPr>
            <a:t> 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092862-ECC4-476F-8899-6B9A0CF40A71}" type="datetimeFigureOut">
              <a:rPr lang="ru-RU" smtClean="0"/>
              <a:t>02.12.2022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E7A6E2-6B42-465B-81AD-7CF61C7EA5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8902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823618-DF07-46CB-B655-B5123BD5FC91}" type="slidenum">
              <a:rPr lang="ru-RU" smtClean="0"/>
              <a:pPr/>
              <a:t>21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42849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823618-DF07-46CB-B655-B5123BD5FC91}" type="slidenum">
              <a:rPr lang="ru-RU" smtClean="0"/>
              <a:pPr/>
              <a:t>22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780959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823618-DF07-46CB-B655-B5123BD5FC91}" type="slidenum">
              <a:rPr lang="ru-RU" smtClean="0"/>
              <a:pPr/>
              <a:t>26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4563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823618-DF07-46CB-B655-B5123BD5FC91}" type="slidenum">
              <a:rPr lang="ru-RU" smtClean="0"/>
              <a:pPr/>
              <a:t>28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1161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10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823618-DF07-46CB-B655-B5123BD5FC91}" type="slidenum">
              <a:rPr lang="ru-RU" smtClean="0"/>
              <a:pPr/>
              <a:t>29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43563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D3E511B-4DE4-46BC-B774-E0A3D6F12D0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2837EF-1F2B-4E76-8D27-2B1D98ADA2C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0C08A44-3D90-4C23-A3EC-BEE7263B176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A63AA-901B-495A-A2B6-A680DCAEFF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BB4AA8-556A-419B-A6E2-04EC6E7C74A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5AEBAF-C718-44F0-B118-DB9FF846C3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4B745C-72DE-4240-B3E2-D83289C99FA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1EB8D17-4E47-4DEA-95B4-11BFA8192F6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3955B23D-5886-4304-8212-CFE07DD5DD3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FD9BA0-F8FF-46AD-95E6-27F2AFECAC7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DB535C-C112-4B1B-A790-43C38417775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0B180332-110F-4DCE-A3D8-C48A250976D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8" r:id="rId1"/>
    <p:sldLayoutId id="2147483729" r:id="rId2"/>
    <p:sldLayoutId id="2147483730" r:id="rId3"/>
    <p:sldLayoutId id="2147483731" r:id="rId4"/>
    <p:sldLayoutId id="2147483732" r:id="rId5"/>
    <p:sldLayoutId id="2147483733" r:id="rId6"/>
    <p:sldLayoutId id="2147483734" r:id="rId7"/>
    <p:sldLayoutId id="2147483735" r:id="rId8"/>
    <p:sldLayoutId id="2147483736" r:id="rId9"/>
    <p:sldLayoutId id="2147483737" r:id="rId10"/>
    <p:sldLayoutId id="2147483738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3.jpeg"/><Relationship Id="rId7" Type="http://schemas.openxmlformats.org/officeDocument/2006/relationships/image" Target="../media/image1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10" Type="http://schemas.openxmlformats.org/officeDocument/2006/relationships/image" Target="../media/image8.png"/><Relationship Id="rId4" Type="http://schemas.openxmlformats.org/officeDocument/2006/relationships/image" Target="../media/image14.jpe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microsoft.com/office/2007/relationships/hdphoto" Target="../media/hdphoto5.wdp"/><Relationship Id="rId3" Type="http://schemas.openxmlformats.org/officeDocument/2006/relationships/image" Target="../media/image57.png"/><Relationship Id="rId7" Type="http://schemas.microsoft.com/office/2007/relationships/hdphoto" Target="../media/hdphoto3.wdp"/><Relationship Id="rId12" Type="http://schemas.openxmlformats.org/officeDocument/2006/relationships/image" Target="../media/image63.png"/><Relationship Id="rId17" Type="http://schemas.openxmlformats.org/officeDocument/2006/relationships/image" Target="../media/image65.png"/><Relationship Id="rId2" Type="http://schemas.openxmlformats.org/officeDocument/2006/relationships/notesSlide" Target="../notesSlides/notesSlide1.xml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11" Type="http://schemas.openxmlformats.org/officeDocument/2006/relationships/image" Target="../media/image62.png"/><Relationship Id="rId5" Type="http://schemas.openxmlformats.org/officeDocument/2006/relationships/image" Target="../media/image59.png"/><Relationship Id="rId15" Type="http://schemas.openxmlformats.org/officeDocument/2006/relationships/image" Target="../media/image64.png"/><Relationship Id="rId10" Type="http://schemas.openxmlformats.org/officeDocument/2006/relationships/image" Target="../media/image2.png"/><Relationship Id="rId4" Type="http://schemas.openxmlformats.org/officeDocument/2006/relationships/image" Target="../media/image58.png"/><Relationship Id="rId9" Type="http://schemas.microsoft.com/office/2007/relationships/hdphoto" Target="../media/hdphoto4.wdp"/><Relationship Id="rId14" Type="http://schemas.openxmlformats.org/officeDocument/2006/relationships/chart" Target="../charts/chart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image" Target="../media/image74.png"/><Relationship Id="rId18" Type="http://schemas.openxmlformats.org/officeDocument/2006/relationships/chart" Target="../charts/chart2.xml"/><Relationship Id="rId3" Type="http://schemas.openxmlformats.org/officeDocument/2006/relationships/image" Target="../media/image66.png"/><Relationship Id="rId21" Type="http://schemas.microsoft.com/office/2007/relationships/hdphoto" Target="../media/hdphoto7.wdp"/><Relationship Id="rId7" Type="http://schemas.openxmlformats.org/officeDocument/2006/relationships/image" Target="../media/image69.png"/><Relationship Id="rId12" Type="http://schemas.openxmlformats.org/officeDocument/2006/relationships/image" Target="../media/image8.png"/><Relationship Id="rId17" Type="http://schemas.microsoft.com/office/2007/relationships/hdphoto" Target="../media/hdphoto1.wdp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76.png"/><Relationship Id="rId20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.png"/><Relationship Id="rId15" Type="http://schemas.openxmlformats.org/officeDocument/2006/relationships/image" Target="../media/image75.png"/><Relationship Id="rId10" Type="http://schemas.openxmlformats.org/officeDocument/2006/relationships/image" Target="../media/image72.png"/><Relationship Id="rId19" Type="http://schemas.openxmlformats.org/officeDocument/2006/relationships/image" Target="../media/image77.png"/><Relationship Id="rId4" Type="http://schemas.openxmlformats.org/officeDocument/2006/relationships/image" Target="../media/image2.png"/><Relationship Id="rId9" Type="http://schemas.openxmlformats.org/officeDocument/2006/relationships/image" Target="../media/image71.png"/><Relationship Id="rId14" Type="http://schemas.microsoft.com/office/2007/relationships/hdphoto" Target="../media/hdphoto6.wdp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image" Target="../media/image89.pn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12" Type="http://schemas.openxmlformats.org/officeDocument/2006/relationships/image" Target="../media/image8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png"/><Relationship Id="rId11" Type="http://schemas.openxmlformats.org/officeDocument/2006/relationships/image" Target="../media/image87.png"/><Relationship Id="rId5" Type="http://schemas.openxmlformats.org/officeDocument/2006/relationships/image" Target="../media/image81.png"/><Relationship Id="rId10" Type="http://schemas.openxmlformats.org/officeDocument/2006/relationships/image" Target="../media/image86.png"/><Relationship Id="rId4" Type="http://schemas.openxmlformats.org/officeDocument/2006/relationships/image" Target="../media/image80.png"/><Relationship Id="rId9" Type="http://schemas.openxmlformats.org/officeDocument/2006/relationships/image" Target="../media/image8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90.png"/><Relationship Id="rId7" Type="http://schemas.openxmlformats.org/officeDocument/2006/relationships/image" Target="../media/image92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91.png"/><Relationship Id="rId4" Type="http://schemas.microsoft.com/office/2007/relationships/hdphoto" Target="../media/hdphoto8.wdp"/><Relationship Id="rId9" Type="http://schemas.openxmlformats.org/officeDocument/2006/relationships/image" Target="../media/image94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jpeg"/><Relationship Id="rId13" Type="http://schemas.openxmlformats.org/officeDocument/2006/relationships/image" Target="../media/image103.png"/><Relationship Id="rId3" Type="http://schemas.microsoft.com/office/2007/relationships/hdphoto" Target="../media/hdphoto9.wdp"/><Relationship Id="rId7" Type="http://schemas.microsoft.com/office/2007/relationships/hdphoto" Target="../media/hdphoto10.wdp"/><Relationship Id="rId12" Type="http://schemas.openxmlformats.org/officeDocument/2006/relationships/image" Target="../media/image102.jpe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7.png"/><Relationship Id="rId11" Type="http://schemas.openxmlformats.org/officeDocument/2006/relationships/image" Target="../media/image101.jpeg"/><Relationship Id="rId5" Type="http://schemas.openxmlformats.org/officeDocument/2006/relationships/image" Target="../media/image96.png"/><Relationship Id="rId10" Type="http://schemas.openxmlformats.org/officeDocument/2006/relationships/image" Target="../media/image100.png"/><Relationship Id="rId4" Type="http://schemas.openxmlformats.org/officeDocument/2006/relationships/image" Target="../media/image2.png"/><Relationship Id="rId9" Type="http://schemas.openxmlformats.org/officeDocument/2006/relationships/image" Target="../media/image99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13" Type="http://schemas.openxmlformats.org/officeDocument/2006/relationships/image" Target="../media/image112.png"/><Relationship Id="rId3" Type="http://schemas.openxmlformats.org/officeDocument/2006/relationships/image" Target="../media/image104.png"/><Relationship Id="rId7" Type="http://schemas.openxmlformats.org/officeDocument/2006/relationships/image" Target="../media/image107.jpeg"/><Relationship Id="rId12" Type="http://schemas.openxmlformats.org/officeDocument/2006/relationships/image" Target="../media/image111.png"/><Relationship Id="rId17" Type="http://schemas.openxmlformats.org/officeDocument/2006/relationships/image" Target="../media/image115.png"/><Relationship Id="rId2" Type="http://schemas.openxmlformats.org/officeDocument/2006/relationships/notesSlide" Target="../notesSlides/notesSlide3.xml"/><Relationship Id="rId16" Type="http://schemas.microsoft.com/office/2007/relationships/hdphoto" Target="../media/hdphoto12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6.png"/><Relationship Id="rId11" Type="http://schemas.openxmlformats.org/officeDocument/2006/relationships/image" Target="../media/image110.jpeg"/><Relationship Id="rId5" Type="http://schemas.microsoft.com/office/2007/relationships/hdphoto" Target="../media/hdphoto11.wdp"/><Relationship Id="rId15" Type="http://schemas.openxmlformats.org/officeDocument/2006/relationships/image" Target="../media/image114.png"/><Relationship Id="rId10" Type="http://schemas.openxmlformats.org/officeDocument/2006/relationships/image" Target="../media/image109.png"/><Relationship Id="rId4" Type="http://schemas.openxmlformats.org/officeDocument/2006/relationships/image" Target="../media/image105.png"/><Relationship Id="rId9" Type="http://schemas.openxmlformats.org/officeDocument/2006/relationships/image" Target="../media/image2.png"/><Relationship Id="rId14" Type="http://schemas.openxmlformats.org/officeDocument/2006/relationships/image" Target="../media/image1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0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9.png"/><Relationship Id="rId5" Type="http://schemas.openxmlformats.org/officeDocument/2006/relationships/image" Target="../media/image118.png"/><Relationship Id="rId4" Type="http://schemas.openxmlformats.org/officeDocument/2006/relationships/image" Target="../media/image11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image" Target="../media/image128.png"/><Relationship Id="rId3" Type="http://schemas.openxmlformats.org/officeDocument/2006/relationships/image" Target="../media/image121.png"/><Relationship Id="rId7" Type="http://schemas.openxmlformats.org/officeDocument/2006/relationships/image" Target="../media/image124.png"/><Relationship Id="rId12" Type="http://schemas.openxmlformats.org/officeDocument/2006/relationships/image" Target="../media/image12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126.png"/><Relationship Id="rId5" Type="http://schemas.openxmlformats.org/officeDocument/2006/relationships/image" Target="../media/image123.jpeg"/><Relationship Id="rId15" Type="http://schemas.openxmlformats.org/officeDocument/2006/relationships/image" Target="../media/image130.png"/><Relationship Id="rId10" Type="http://schemas.openxmlformats.org/officeDocument/2006/relationships/image" Target="../media/image125.png"/><Relationship Id="rId4" Type="http://schemas.openxmlformats.org/officeDocument/2006/relationships/image" Target="../media/image122.jpeg"/><Relationship Id="rId9" Type="http://schemas.microsoft.com/office/2007/relationships/hdphoto" Target="../media/hdphoto12.wdp"/><Relationship Id="rId14" Type="http://schemas.openxmlformats.org/officeDocument/2006/relationships/image" Target="../media/image129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13" Type="http://schemas.openxmlformats.org/officeDocument/2006/relationships/image" Target="../media/image138.png"/><Relationship Id="rId3" Type="http://schemas.openxmlformats.org/officeDocument/2006/relationships/image" Target="../media/image131.png"/><Relationship Id="rId7" Type="http://schemas.openxmlformats.org/officeDocument/2006/relationships/image" Target="../media/image132.png"/><Relationship Id="rId12" Type="http://schemas.openxmlformats.org/officeDocument/2006/relationships/image" Target="../media/image13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11" Type="http://schemas.openxmlformats.org/officeDocument/2006/relationships/image" Target="../media/image136.png"/><Relationship Id="rId5" Type="http://schemas.microsoft.com/office/2007/relationships/hdphoto" Target="../media/hdphoto11.wdp"/><Relationship Id="rId15" Type="http://schemas.openxmlformats.org/officeDocument/2006/relationships/image" Target="../media/image140.png"/><Relationship Id="rId10" Type="http://schemas.openxmlformats.org/officeDocument/2006/relationships/image" Target="../media/image135.png"/><Relationship Id="rId4" Type="http://schemas.openxmlformats.org/officeDocument/2006/relationships/image" Target="../media/image108.png"/><Relationship Id="rId9" Type="http://schemas.openxmlformats.org/officeDocument/2006/relationships/image" Target="../media/image134.png"/><Relationship Id="rId14" Type="http://schemas.openxmlformats.org/officeDocument/2006/relationships/image" Target="../media/image13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0" y="2057400"/>
            <a:ext cx="6629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i="1" dirty="0">
                <a:solidFill>
                  <a:srgbClr val="7030A0"/>
                </a:solidFill>
                <a:cs typeface="Times New Roman" panose="02020603050405020304" pitchFamily="18" charset="0"/>
              </a:rPr>
              <a:t>КОЧКУРОВСКИЙ </a:t>
            </a:r>
            <a:br>
              <a:rPr lang="ru-RU" sz="4000" i="1" dirty="0">
                <a:solidFill>
                  <a:srgbClr val="7030A0"/>
                </a:solidFill>
                <a:cs typeface="Times New Roman" panose="02020603050405020304" pitchFamily="18" charset="0"/>
              </a:rPr>
            </a:br>
            <a:r>
              <a:rPr lang="ru-RU" sz="4000" i="1" dirty="0">
                <a:solidFill>
                  <a:srgbClr val="7030A0"/>
                </a:solidFill>
                <a:cs typeface="Times New Roman" panose="02020603050405020304" pitchFamily="18" charset="0"/>
              </a:rPr>
              <a:t>МУНИЦИПАЛЬНЫЙ РАЙОН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168664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1901" y="758942"/>
            <a:ext cx="5117644" cy="58477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53516" y="838200"/>
            <a:ext cx="52686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Обращение Главы </a:t>
            </a:r>
            <a:r>
              <a:rPr lang="ru-RU" sz="16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  <a:r>
              <a:rPr lang="ru-RU" sz="1600" dirty="0" err="1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Кочкуровского</a:t>
            </a:r>
            <a:r>
              <a:rPr lang="ru-RU" sz="16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муниципального района Республики </a:t>
            </a:r>
            <a:r>
              <a:rPr lang="ru-RU" sz="1600" dirty="0" err="1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Мордовмя</a:t>
            </a:r>
            <a:endParaRPr lang="ru-RU" sz="1600" dirty="0">
              <a:solidFill>
                <a:schemeClr val="bg1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6" name="Объект 5"/>
          <p:cNvSpPr txBox="1">
            <a:spLocks noGrp="1"/>
          </p:cNvSpPr>
          <p:nvPr>
            <p:ph idx="1"/>
          </p:nvPr>
        </p:nvSpPr>
        <p:spPr>
          <a:xfrm>
            <a:off x="5378450" y="1521023"/>
            <a:ext cx="1676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ru-RU" sz="1400" dirty="0" smtClean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Дорогие друзья!</a:t>
            </a:r>
            <a:endParaRPr lang="ru-RU" sz="1400" dirty="0">
              <a:solidFill>
                <a:srgbClr val="245776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7" name="Rectangle 16"/>
          <p:cNvSpPr>
            <a:spLocks noChangeArrowheads="1"/>
          </p:cNvSpPr>
          <p:nvPr/>
        </p:nvSpPr>
        <p:spPr bwMode="auto">
          <a:xfrm>
            <a:off x="3696380" y="1828800"/>
            <a:ext cx="5344886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3619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200" b="0" dirty="0" smtClean="0">
                <a:ea typeface="Open Sans" panose="020B0606030504020204" pitchFamily="34" charset="0"/>
                <a:cs typeface="Times New Roman" panose="02020603050405020304" pitchFamily="18" charset="0"/>
              </a:rPr>
              <a:t>Рада Вас приветствовать от имени жителей нашего района. Сегодня </a:t>
            </a:r>
            <a:r>
              <a:rPr lang="ru-RU" sz="1200" b="0" dirty="0" err="1" smtClean="0">
                <a:ea typeface="Open Sans" panose="020B0606030504020204" pitchFamily="34" charset="0"/>
                <a:cs typeface="Times New Roman" panose="02020603050405020304" pitchFamily="18" charset="0"/>
              </a:rPr>
              <a:t>Кочкуровский</a:t>
            </a:r>
            <a:r>
              <a:rPr lang="ru-RU" sz="1200" b="0" dirty="0" smtClean="0">
                <a:ea typeface="Open Sans" panose="020B0606030504020204" pitchFamily="34" charset="0"/>
                <a:cs typeface="Times New Roman" panose="02020603050405020304" pitchFamily="18" charset="0"/>
              </a:rPr>
              <a:t> район обладает динамично развивающимся производственным потенциалом и благоприятным инвестиционным климатом, что делает его одним из наиболее привлекательных районов Республики Мордовия. Для повышения уровня и качества жизни  жителей мы стремимся создать конкурентоспособную экономику, развивать и модернизировать производственную и социальную инфраструктуру. В районе созданы </a:t>
            </a:r>
            <a:r>
              <a:rPr lang="ru-RU" sz="1200" b="0" dirty="0">
                <a:ea typeface="Open Sans" panose="020B0606030504020204" pitchFamily="34" charset="0"/>
                <a:cs typeface="Times New Roman" panose="02020603050405020304" pitchFamily="18" charset="0"/>
              </a:rPr>
              <a:t>м</a:t>
            </a:r>
            <a:r>
              <a:rPr lang="ru-RU" sz="1200" b="0" dirty="0" smtClean="0">
                <a:ea typeface="Open Sans" panose="020B0606030504020204" pitchFamily="34" charset="0"/>
                <a:cs typeface="Times New Roman" panose="02020603050405020304" pitchFamily="18" charset="0"/>
              </a:rPr>
              <a:t>аксимально благоприятные условия для развития бизнеса. Действующим и вновь создаваемым предприятиям оказывается вся необходимая административная и организационная поддержка. </a:t>
            </a:r>
          </a:p>
        </p:txBody>
      </p:sp>
      <p:pic>
        <p:nvPicPr>
          <p:cNvPr id="1026" name="Picture 2" descr="https://moyaokruga.ru/img/image_big/67eb0f30-414b-46dc-b65f-2819b834512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93" t="7821" r="5606" b="-716"/>
          <a:stretch/>
        </p:blipFill>
        <p:spPr bwMode="auto">
          <a:xfrm>
            <a:off x="926977" y="1054385"/>
            <a:ext cx="2311766" cy="1946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ъект 5"/>
          <p:cNvSpPr txBox="1">
            <a:spLocks/>
          </p:cNvSpPr>
          <p:nvPr/>
        </p:nvSpPr>
        <p:spPr>
          <a:xfrm>
            <a:off x="990600" y="3125283"/>
            <a:ext cx="2083166" cy="56630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Wingdings 2"/>
              <a:buNone/>
            </a:pPr>
            <a:r>
              <a:rPr lang="ru-RU" sz="1400" b="0" dirty="0" smtClean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Герасимова</a:t>
            </a:r>
          </a:p>
          <a:p>
            <a:pPr marL="0" indent="0" algn="ctr" fontAlgn="auto">
              <a:spcAft>
                <a:spcPts val="0"/>
              </a:spcAft>
              <a:buFont typeface="Wingdings 2"/>
              <a:buNone/>
            </a:pPr>
            <a:r>
              <a:rPr lang="ru-RU" sz="1400" b="0" dirty="0" smtClean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Светлана </a:t>
            </a:r>
            <a:r>
              <a:rPr lang="ru-RU" sz="1400" b="0" dirty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Н</a:t>
            </a:r>
            <a:r>
              <a:rPr lang="ru-RU" sz="1400" b="0" dirty="0" smtClean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иколаевна</a:t>
            </a:r>
            <a:endParaRPr lang="ru-RU" sz="1400" b="0" dirty="0">
              <a:solidFill>
                <a:srgbClr val="245776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6977" y="4038600"/>
            <a:ext cx="786868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361950" algn="just"/>
            <a:r>
              <a:rPr lang="ru-RU" sz="1600" b="0" dirty="0" smtClean="0">
                <a:ea typeface="Open Sans" panose="020B0606030504020204" pitchFamily="34" charset="0"/>
                <a:cs typeface="Times New Roman" panose="02020603050405020304" pitchFamily="18" charset="0"/>
              </a:rPr>
              <a:t>Сегодня приоритетным направлением развития </a:t>
            </a:r>
            <a:r>
              <a:rPr lang="ru-RU" sz="1600" b="0" dirty="0" err="1" smtClean="0">
                <a:ea typeface="Open Sans" panose="020B0606030504020204" pitchFamily="34" charset="0"/>
                <a:cs typeface="Times New Roman" panose="02020603050405020304" pitchFamily="18" charset="0"/>
              </a:rPr>
              <a:t>Кочкуровского</a:t>
            </a:r>
            <a:r>
              <a:rPr lang="ru-RU" sz="1600" b="0" dirty="0" smtClean="0">
                <a:ea typeface="Open Sans" panose="020B0606030504020204" pitchFamily="34" charset="0"/>
                <a:cs typeface="Times New Roman" panose="02020603050405020304" pitchFamily="18" charset="0"/>
              </a:rPr>
              <a:t> района является реализация инвестиционных проектов, основанных на новых технологиях и эффективном менеджменте. Мы готовы к обсуждению инвестиционных предложений и взаимовыгодному сотрудничеству с бизнесом во всех сферах экономики: промышленность, сельское хозяйство, обрабатывающие производства, строительство, туризм, сфера услуг. Мы гарантируем инвесторам надежную поддержку и отсутствие бюрократических проволочек.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438400" y="6019800"/>
            <a:ext cx="377825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dirty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Ждем </a:t>
            </a:r>
            <a:r>
              <a:rPr lang="ru-RU" sz="160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Вас </a:t>
            </a:r>
            <a:r>
              <a:rPr lang="ru-RU" sz="1600" dirty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на  </a:t>
            </a:r>
            <a:r>
              <a:rPr lang="ru-RU" sz="1600" dirty="0" err="1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Кочкуровской</a:t>
            </a:r>
            <a:r>
              <a:rPr lang="ru-RU" sz="160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земле!</a:t>
            </a:r>
          </a:p>
        </p:txBody>
      </p:sp>
    </p:spTree>
    <p:extLst>
      <p:ext uri="{BB962C8B-B14F-4D97-AF65-F5344CB8AC3E}">
        <p14:creationId xmlns:p14="http://schemas.microsoft.com/office/powerpoint/2010/main" val="192189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1288" y="1018174"/>
            <a:ext cx="4132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 smtClean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Общая площадь – 816  </a:t>
            </a:r>
            <a:r>
              <a:rPr lang="ru-RU" sz="1800" dirty="0" err="1" smtClean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кв.км</a:t>
            </a:r>
            <a:r>
              <a:rPr lang="ru-RU" sz="1800" dirty="0" smtClean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. </a:t>
            </a:r>
            <a:endParaRPr lang="ru-RU" sz="1800" dirty="0">
              <a:solidFill>
                <a:srgbClr val="245776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74" y="1685846"/>
            <a:ext cx="838421" cy="83842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91300" y="1797279"/>
            <a:ext cx="11763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Население</a:t>
            </a:r>
          </a:p>
          <a:p>
            <a:pPr algn="ctr"/>
            <a:r>
              <a:rPr lang="ru-RU" sz="1600" dirty="0" smtClean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9376</a:t>
            </a:r>
            <a:endParaRPr lang="ru-RU" sz="1600" dirty="0">
              <a:solidFill>
                <a:srgbClr val="245776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81" y="2895600"/>
            <a:ext cx="802911" cy="80291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19200" y="2989278"/>
            <a:ext cx="207162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Сельские поселения</a:t>
            </a:r>
          </a:p>
          <a:p>
            <a:pPr algn="ctr"/>
            <a:r>
              <a:rPr lang="ru-RU" sz="1800" dirty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8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36" y="4267200"/>
            <a:ext cx="3048000" cy="2133600"/>
          </a:xfrm>
          <a:prstGeom prst="rect">
            <a:avLst/>
          </a:prstGeom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986998"/>
            <a:ext cx="6781799" cy="39331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76300" y="4299696"/>
            <a:ext cx="3581400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b="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1. </a:t>
            </a:r>
            <a:r>
              <a:rPr lang="ru-RU" sz="1600" b="0" dirty="0" err="1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Булгаковское</a:t>
            </a:r>
            <a:r>
              <a:rPr lang="ru-RU" sz="1600" b="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 </a:t>
            </a:r>
          </a:p>
          <a:p>
            <a:pPr algn="l"/>
            <a:r>
              <a:rPr lang="ru-RU" sz="1600" b="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2. </a:t>
            </a:r>
            <a:r>
              <a:rPr lang="ru-RU" sz="1600" b="0" dirty="0" err="1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Качелайское</a:t>
            </a:r>
            <a:r>
              <a:rPr lang="ru-RU" sz="1600" b="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 </a:t>
            </a:r>
          </a:p>
          <a:p>
            <a:pPr algn="l"/>
            <a:r>
              <a:rPr lang="ru-RU" sz="1600" b="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3. </a:t>
            </a:r>
            <a:r>
              <a:rPr lang="ru-RU" sz="1600" b="0" dirty="0" err="1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Кочкуровское</a:t>
            </a:r>
            <a:r>
              <a:rPr lang="ru-RU" sz="1600" b="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 </a:t>
            </a:r>
          </a:p>
          <a:p>
            <a:pPr algn="l"/>
            <a:r>
              <a:rPr lang="ru-RU" sz="1600" b="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4. </a:t>
            </a:r>
            <a:r>
              <a:rPr lang="ru-RU" sz="1600" b="0" dirty="0" err="1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Красномайское</a:t>
            </a:r>
            <a:endParaRPr lang="ru-RU" sz="1600" b="0" dirty="0" smtClean="0">
              <a:solidFill>
                <a:srgbClr val="245776"/>
              </a:solidFill>
              <a:ea typeface="Open Sans Semibold" panose="020B070603080402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ru-RU" sz="1600" b="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5. </a:t>
            </a:r>
            <a:r>
              <a:rPr lang="ru-RU" sz="1600" b="0" dirty="0" err="1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Мордовско</a:t>
            </a:r>
            <a:r>
              <a:rPr lang="ru-RU" sz="1600" b="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-Давыдовское</a:t>
            </a:r>
          </a:p>
          <a:p>
            <a:pPr algn="l"/>
            <a:r>
              <a:rPr lang="ru-RU" sz="1600" b="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6. </a:t>
            </a:r>
            <a:r>
              <a:rPr lang="ru-RU" sz="1600" b="0" dirty="0" err="1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Подлесно-Тавлинское</a:t>
            </a:r>
            <a:endParaRPr lang="ru-RU" sz="1600" b="0" dirty="0" smtClean="0">
              <a:solidFill>
                <a:srgbClr val="245776"/>
              </a:solidFill>
              <a:ea typeface="Open Sans Semibold" panose="020B070603080402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ru-RU" sz="1600" b="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7. </a:t>
            </a:r>
            <a:r>
              <a:rPr lang="ru-RU" sz="1600" b="0" dirty="0" err="1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Сабаевское</a:t>
            </a:r>
            <a:endParaRPr lang="ru-RU" sz="1600" b="0" dirty="0" smtClean="0">
              <a:solidFill>
                <a:srgbClr val="245776"/>
              </a:solidFill>
              <a:ea typeface="Open Sans Semibold" panose="020B070603080402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ru-RU" sz="1600" b="0" dirty="0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8. </a:t>
            </a:r>
            <a:r>
              <a:rPr lang="ru-RU" sz="1600" b="0" dirty="0" err="1" smtClean="0">
                <a:solidFill>
                  <a:srgbClr val="245776"/>
                </a:solidFill>
                <a:ea typeface="Open Sans Semibold" panose="020B0706030804020204" pitchFamily="34" charset="0"/>
                <a:cs typeface="Times New Roman" panose="02020603050405020304" pitchFamily="18" charset="0"/>
              </a:rPr>
              <a:t>Семилейское</a:t>
            </a:r>
            <a:endParaRPr lang="ru-RU" sz="1600" b="0" dirty="0" smtClean="0">
              <a:solidFill>
                <a:srgbClr val="245776"/>
              </a:solidFill>
              <a:ea typeface="Open Sans Semibold" panose="020B0706030804020204" pitchFamily="34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rgbClr val="245776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62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4"/>
          <p:cNvSpPr txBox="1">
            <a:spLocks/>
          </p:cNvSpPr>
          <p:nvPr/>
        </p:nvSpPr>
        <p:spPr>
          <a:xfrm>
            <a:off x="3015709" y="914400"/>
            <a:ext cx="5899691" cy="661720"/>
          </a:xfrm>
          <a:prstGeom prst="rect">
            <a:avLst/>
          </a:prstGeom>
          <a:solidFill>
            <a:srgbClr val="9999FF"/>
          </a:solidFill>
        </p:spPr>
        <p:txBody>
          <a:bodyPr vert="horz" wrap="square" lIns="0" rIns="0" bIns="0" rtlCol="0" anchor="b">
            <a:sp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ru-RU" sz="20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Социально-экономическое </a:t>
            </a:r>
          </a:p>
          <a:p>
            <a:pPr algn="ctr" fontAlgn="auto">
              <a:spcAft>
                <a:spcPts val="0"/>
              </a:spcAft>
            </a:pPr>
            <a:r>
              <a:rPr lang="ru-RU" sz="20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развитие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21872" y="1318023"/>
            <a:ext cx="2533086" cy="830997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Среднемесячная </a:t>
            </a:r>
          </a:p>
          <a:p>
            <a:r>
              <a:rPr lang="ru-RU" sz="1600" dirty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заработная </a:t>
            </a:r>
            <a:r>
              <a:rPr lang="ru-RU" sz="16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</a:p>
          <a:p>
            <a:r>
              <a:rPr lang="ru-RU" sz="16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плата  работников</a:t>
            </a:r>
            <a:endParaRPr lang="ru-RU" sz="16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05909" y="2379372"/>
            <a:ext cx="1181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31954,6 </a:t>
            </a:r>
          </a:p>
          <a:p>
            <a:r>
              <a:rPr lang="ru-RU" sz="1600" b="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руб.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15709" y="1896949"/>
            <a:ext cx="3238499" cy="1015663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Объем отгруженных товаров собственного производства</a:t>
            </a:r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, выполненных работ и услуг по всем видам экономической деятельности</a:t>
            </a:r>
            <a:endParaRPr lang="ru-RU" sz="1400" b="1" dirty="0" smtClean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21935" y="3225183"/>
            <a:ext cx="1262743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82,9 </a:t>
            </a:r>
          </a:p>
          <a:p>
            <a:r>
              <a:rPr lang="ru-RU" sz="1400" b="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млн. руб.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00799" y="1893940"/>
            <a:ext cx="2620203" cy="646331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8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Оборот </a:t>
            </a:r>
          </a:p>
          <a:p>
            <a:pPr algn="ctr"/>
            <a:r>
              <a:rPr lang="ru-RU" sz="1800" dirty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р</a:t>
            </a:r>
            <a:r>
              <a:rPr lang="ru-RU" sz="18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озничной торговли</a:t>
            </a:r>
            <a:endParaRPr lang="ru-RU" sz="18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6488" y="2633646"/>
            <a:ext cx="1008046" cy="102267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8215427" y="2817314"/>
            <a:ext cx="7838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100,4%</a:t>
            </a:r>
            <a:endParaRPr lang="ru-RU" sz="16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030400" y="3093694"/>
            <a:ext cx="102979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 уровню</a:t>
            </a:r>
          </a:p>
          <a:p>
            <a:pPr algn="ctr"/>
            <a:r>
              <a:rPr lang="ru-RU" sz="105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2020года</a:t>
            </a:r>
            <a:endParaRPr lang="ru-RU" sz="105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064449" y="2694158"/>
            <a:ext cx="22479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524,5</a:t>
            </a:r>
            <a:r>
              <a:rPr lang="ru-RU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</a:p>
          <a:p>
            <a:r>
              <a:rPr lang="ru-RU" sz="1400" b="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млн. руб. </a:t>
            </a:r>
          </a:p>
        </p:txBody>
      </p:sp>
      <p:sp>
        <p:nvSpPr>
          <p:cNvPr id="18" name="Стрелка вправо 17"/>
          <p:cNvSpPr/>
          <p:nvPr/>
        </p:nvSpPr>
        <p:spPr>
          <a:xfrm>
            <a:off x="7746049" y="2779689"/>
            <a:ext cx="368154" cy="600208"/>
          </a:xfrm>
          <a:prstGeom prst="right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право 18"/>
          <p:cNvSpPr/>
          <p:nvPr/>
        </p:nvSpPr>
        <p:spPr>
          <a:xfrm>
            <a:off x="4607156" y="3339542"/>
            <a:ext cx="333273" cy="469825"/>
          </a:xfrm>
          <a:prstGeom prst="right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000" y="3025703"/>
            <a:ext cx="924721" cy="93814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900461" y="3355988"/>
            <a:ext cx="102979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 уровню</a:t>
            </a:r>
          </a:p>
          <a:p>
            <a:pPr algn="ctr"/>
            <a:r>
              <a:rPr lang="ru-RU" sz="105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2020года</a:t>
            </a:r>
            <a:endParaRPr lang="ru-RU" sz="105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055325" y="3093694"/>
            <a:ext cx="76604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111,8%</a:t>
            </a:r>
            <a:endParaRPr lang="ru-RU" sz="16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Стрелка вправо 22"/>
          <p:cNvSpPr/>
          <p:nvPr/>
        </p:nvSpPr>
        <p:spPr>
          <a:xfrm>
            <a:off x="1397895" y="2403978"/>
            <a:ext cx="310243" cy="577836"/>
          </a:xfrm>
          <a:prstGeom prst="right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456" y="2198951"/>
            <a:ext cx="924721" cy="938144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1769634" y="2295092"/>
            <a:ext cx="7893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122,5%</a:t>
            </a:r>
            <a:endParaRPr lang="ru-RU" sz="16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609380" y="2570396"/>
            <a:ext cx="102979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 уровню</a:t>
            </a:r>
          </a:p>
          <a:p>
            <a:pPr algn="ctr"/>
            <a:r>
              <a:rPr lang="ru-RU" sz="105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2020года</a:t>
            </a:r>
            <a:endParaRPr lang="ru-RU" sz="105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90" y="3509192"/>
            <a:ext cx="2134705" cy="2727167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079" y="3955628"/>
            <a:ext cx="1011547" cy="1009571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360425" y="3602209"/>
            <a:ext cx="1979270" cy="33855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Уровень безработицы</a:t>
            </a:r>
            <a:endParaRPr lang="ru-RU" sz="16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372856" y="3976180"/>
            <a:ext cx="6832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0,7%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02853" y="4893468"/>
            <a:ext cx="1421425" cy="738664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Численность </a:t>
            </a:r>
          </a:p>
          <a:p>
            <a:pPr algn="ctr"/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трудоспособного</a:t>
            </a:r>
          </a:p>
          <a:p>
            <a:pPr algn="ctr"/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населения</a:t>
            </a:r>
            <a:endParaRPr lang="ru-RU" sz="14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56089" y="5610255"/>
            <a:ext cx="12170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4,9 </a:t>
            </a:r>
            <a:r>
              <a:rPr lang="ru-RU" sz="1600" b="1" dirty="0" smtClean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тыс. чел</a:t>
            </a:r>
            <a:r>
              <a:rPr lang="ru-RU" sz="1400" b="1" dirty="0" smtClean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endParaRPr lang="ru-RU" sz="1400" b="1" dirty="0">
              <a:solidFill>
                <a:schemeClr val="accent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80788" y="4547513"/>
            <a:ext cx="3723444" cy="1231106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800" dirty="0" smtClean="0">
                <a:solidFill>
                  <a:srgbClr val="0070C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Объем собственных доходов бюджета</a:t>
            </a:r>
            <a:r>
              <a:rPr lang="ru-RU" sz="1400" dirty="0" smtClean="0">
                <a:solidFill>
                  <a:srgbClr val="0070C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, за исключением  </a:t>
            </a:r>
          </a:p>
          <a:p>
            <a:r>
              <a:rPr lang="ru-RU" sz="1400" dirty="0" smtClean="0">
                <a:solidFill>
                  <a:srgbClr val="0070C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доходов, полученных в виде безвозмездных и безвозвратных перечислений из бюджетов других уровней и внебюджетных фондов</a:t>
            </a:r>
            <a:endParaRPr lang="ru-RU" sz="1400" dirty="0">
              <a:solidFill>
                <a:srgbClr val="0070C0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201" y="4376290"/>
            <a:ext cx="1621925" cy="785744"/>
          </a:xfrm>
          <a:prstGeom prst="rect">
            <a:avLst/>
          </a:prstGeom>
        </p:spPr>
      </p:pic>
      <p:sp>
        <p:nvSpPr>
          <p:cNvPr id="36" name="Прямоугольник 35"/>
          <p:cNvSpPr/>
          <p:nvPr/>
        </p:nvSpPr>
        <p:spPr>
          <a:xfrm>
            <a:off x="6400799" y="5333257"/>
            <a:ext cx="10902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60,4 </a:t>
            </a:r>
            <a:r>
              <a:rPr lang="ru-RU" sz="1400" b="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млн. руб. </a:t>
            </a:r>
          </a:p>
        </p:txBody>
      </p:sp>
      <p:sp>
        <p:nvSpPr>
          <p:cNvPr id="37" name="Стрелка вправо 36"/>
          <p:cNvSpPr/>
          <p:nvPr/>
        </p:nvSpPr>
        <p:spPr>
          <a:xfrm>
            <a:off x="7623951" y="5464885"/>
            <a:ext cx="333273" cy="469825"/>
          </a:xfrm>
          <a:prstGeom prst="rightArrow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510" y="5221999"/>
            <a:ext cx="924721" cy="938144"/>
          </a:xfrm>
          <a:prstGeom prst="rect">
            <a:avLst/>
          </a:prstGeom>
        </p:spPr>
      </p:pic>
      <p:sp>
        <p:nvSpPr>
          <p:cNvPr id="39" name="Прямоугольник 38"/>
          <p:cNvSpPr/>
          <p:nvPr/>
        </p:nvSpPr>
        <p:spPr>
          <a:xfrm>
            <a:off x="8041651" y="5281122"/>
            <a:ext cx="78938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129,4%</a:t>
            </a:r>
            <a:endParaRPr lang="ru-RU" sz="16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892971" y="5574387"/>
            <a:ext cx="102979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 уровню</a:t>
            </a:r>
          </a:p>
          <a:p>
            <a:pPr algn="ctr"/>
            <a:r>
              <a:rPr lang="ru-RU" sz="105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2020года</a:t>
            </a:r>
            <a:endParaRPr lang="ru-RU" sz="105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851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6200" y="1565582"/>
            <a:ext cx="2971800" cy="521621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200400" y="1565583"/>
            <a:ext cx="2971800" cy="52162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6172200" y="1565583"/>
            <a:ext cx="2830286" cy="52162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76200" y="1960927"/>
            <a:ext cx="2971800" cy="147732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Модернизация элеватора </a:t>
            </a:r>
          </a:p>
          <a:p>
            <a:r>
              <a:rPr lang="ru-RU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ООО «Агрофирма «Норов» </a:t>
            </a:r>
          </a:p>
          <a:p>
            <a:r>
              <a:rPr lang="ru-RU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в</a:t>
            </a:r>
            <a:r>
              <a:rPr lang="ru-RU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ru-RU" sz="14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п.ст.Воеводское</a:t>
            </a:r>
            <a:r>
              <a:rPr lang="ru-RU" sz="1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». </a:t>
            </a:r>
          </a:p>
          <a:p>
            <a:r>
              <a:rPr lang="ru-RU" sz="1200" b="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Сроки реализации 2021-2024 </a:t>
            </a:r>
            <a:r>
              <a:rPr lang="ru-RU" sz="1200" b="0" dirty="0" err="1" smtClean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г.г</a:t>
            </a:r>
            <a:r>
              <a:rPr lang="ru-RU" sz="1200" b="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Times New Roman" panose="02020603050405020304" pitchFamily="18" charset="0"/>
              </a:rPr>
              <a:t>.</a:t>
            </a:r>
            <a:endParaRPr lang="ru-RU" sz="1200" b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ru-RU" sz="1200" b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Мощностью 45 000 тонн</a:t>
            </a:r>
          </a:p>
          <a:p>
            <a:r>
              <a:rPr lang="ru-RU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Стоимость проекта - 500 млн. руб.</a:t>
            </a:r>
          </a:p>
          <a:p>
            <a:r>
              <a:rPr lang="ru-RU" sz="1200" b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Планируется создать 20 рабочих мест.</a:t>
            </a:r>
            <a:endParaRPr lang="ru-RU" sz="1200" b="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8" name="Заголовок 3">
            <a:extLst>
              <a:ext uri="{FF2B5EF4-FFF2-40B4-BE49-F238E27FC236}">
                <a16:creationId xmlns="" xmlns:a16="http://schemas.microsoft.com/office/drawing/2014/main" id="{538344A9-BD2E-44A7-B226-6BC7898D87A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204857" y="1930150"/>
            <a:ext cx="2764971" cy="1677382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помещения для убоя и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хранения водоплавающей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птицы 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с.Кочкурово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базе кооператива "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Прогресс».</a:t>
            </a:r>
            <a:b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тоимость проекта - 23,7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создано 6 рабочих мест.</a:t>
            </a:r>
            <a:b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8"/>
          <p:cNvSpPr txBox="1">
            <a:spLocks/>
          </p:cNvSpPr>
          <p:nvPr/>
        </p:nvSpPr>
        <p:spPr>
          <a:xfrm>
            <a:off x="3200400" y="1990454"/>
            <a:ext cx="2971799" cy="1590945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Строительство </a:t>
            </a:r>
          </a:p>
          <a:p>
            <a:pPr algn="ctr"/>
            <a:r>
              <a:rPr lang="ru-RU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комбикормового завода </a:t>
            </a:r>
            <a:br>
              <a:rPr lang="ru-RU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базе ООО МПК «</a:t>
            </a:r>
            <a:r>
              <a:rPr lang="ru-RU" sz="14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Норовский</a:t>
            </a:r>
            <a:r>
              <a:rPr lang="ru-RU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br>
              <a:rPr lang="ru-RU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 проекта 2021-2022г.г. </a:t>
            </a: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Производительностью 10 тонн в час</a:t>
            </a:r>
          </a:p>
          <a:p>
            <a:pPr algn="ctr"/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Стоимость проекта 250 </a:t>
            </a:r>
            <a:r>
              <a:rPr lang="ru-RU" sz="12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млн.руб</a:t>
            </a:r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endParaRPr lang="ru-RU" sz="12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ru-RU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Планируется </a:t>
            </a: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создать 8 рабочих мест.</a:t>
            </a:r>
          </a:p>
          <a:p>
            <a:pPr algn="ctr" fontAlgn="auto">
              <a:spcAft>
                <a:spcPts val="0"/>
              </a:spcAft>
            </a:pP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10" name="Заголовок 8"/>
          <p:cNvSpPr txBox="1">
            <a:spLocks/>
          </p:cNvSpPr>
          <p:nvPr/>
        </p:nvSpPr>
        <p:spPr>
          <a:xfrm>
            <a:off x="76200" y="1581912"/>
            <a:ext cx="2928257" cy="3611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Продолжится реализация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1" name="Заголовок 8"/>
          <p:cNvSpPr txBox="1">
            <a:spLocks/>
          </p:cNvSpPr>
          <p:nvPr/>
        </p:nvSpPr>
        <p:spPr>
          <a:xfrm>
            <a:off x="3222171" y="1599739"/>
            <a:ext cx="5758543" cy="3611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Завершится реализация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12" name="Рисунок 11" descr="C:\Users\виряскин\Downloads\IMG-20220119-WA0075 (1)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2" r="11012" b="5398"/>
          <a:stretch/>
        </p:blipFill>
        <p:spPr bwMode="auto">
          <a:xfrm>
            <a:off x="76200" y="5285013"/>
            <a:ext cx="2928257" cy="1485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виряскин\Downloads\IMG_20220121_094700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6" t="10399" r="23880" b="28886"/>
          <a:stretch/>
        </p:blipFill>
        <p:spPr bwMode="auto">
          <a:xfrm>
            <a:off x="87086" y="3570513"/>
            <a:ext cx="2928257" cy="159312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C:\Users\виряскин\Downloads\IMG_20220124_132155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82" r="4520" b="26033"/>
          <a:stretch/>
        </p:blipFill>
        <p:spPr bwMode="auto">
          <a:xfrm>
            <a:off x="3222170" y="3657600"/>
            <a:ext cx="2950029" cy="188704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виряскин\Downloads\IMG-20220119-WA0082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8" t="18707" r="25882" b="33333"/>
          <a:stretch/>
        </p:blipFill>
        <p:spPr bwMode="auto">
          <a:xfrm>
            <a:off x="3222171" y="5605326"/>
            <a:ext cx="2879272" cy="11655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3657600"/>
            <a:ext cx="2590800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1100" y="381000"/>
            <a:ext cx="4152900" cy="63723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40276" y="365633"/>
            <a:ext cx="26756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24577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Объем инвестиций </a:t>
            </a:r>
          </a:p>
          <a:p>
            <a:pPr algn="ctr"/>
            <a:r>
              <a:rPr lang="ru-RU" sz="1800" b="1" dirty="0" smtClean="0">
                <a:solidFill>
                  <a:srgbClr val="24577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 основной капитал  </a:t>
            </a:r>
            <a:r>
              <a:rPr lang="ru-RU" sz="1400" dirty="0" smtClean="0">
                <a:solidFill>
                  <a:srgbClr val="24577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2021 год</a:t>
            </a:r>
            <a:endParaRPr lang="ru-RU" sz="1400" b="1" dirty="0">
              <a:solidFill>
                <a:srgbClr val="24577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170031" y="299583"/>
            <a:ext cx="1382243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C0C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295,1</a:t>
            </a:r>
          </a:p>
          <a:p>
            <a:pPr algn="ctr"/>
            <a:r>
              <a:rPr lang="ru-RU" sz="1400" b="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</a:t>
            </a:r>
            <a:r>
              <a:rPr lang="ru-RU" sz="1400" b="0" dirty="0" err="1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лн.руб</a:t>
            </a:r>
            <a:r>
              <a:rPr lang="ru-RU" sz="1400" b="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endParaRPr lang="ru-RU" sz="1400" b="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2000" y="159578"/>
            <a:ext cx="905759" cy="916044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57200" y="1098639"/>
            <a:ext cx="7913914" cy="400110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24577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Реализующиеся инвестиционные проекты в сфере сельского хозяйства</a:t>
            </a:r>
            <a:endParaRPr lang="ru-RU" sz="2000" b="1" dirty="0">
              <a:solidFill>
                <a:srgbClr val="24577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590" y="121400"/>
            <a:ext cx="923124" cy="93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3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8"/>
          <p:cNvSpPr txBox="1">
            <a:spLocks/>
          </p:cNvSpPr>
          <p:nvPr/>
        </p:nvSpPr>
        <p:spPr>
          <a:xfrm>
            <a:off x="457200" y="642257"/>
            <a:ext cx="8550727" cy="36118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Завершилась реализация проектов</a:t>
            </a: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Заголовок 8"/>
          <p:cNvSpPr txBox="1">
            <a:spLocks/>
          </p:cNvSpPr>
          <p:nvPr/>
        </p:nvSpPr>
        <p:spPr>
          <a:xfrm>
            <a:off x="511629" y="1113502"/>
            <a:ext cx="3755571" cy="157406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ru-RU" sz="1400" b="1" dirty="0" smtClean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4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Строительство </a:t>
            </a:r>
          </a:p>
          <a:p>
            <a:pPr algn="ctr"/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сушильно-очистительного </a:t>
            </a:r>
          </a:p>
          <a:p>
            <a:pPr algn="ctr"/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комплекса в </a:t>
            </a:r>
            <a:r>
              <a:rPr lang="ru-RU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с.Булгаково</a:t>
            </a: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ИП </a:t>
            </a:r>
            <a:r>
              <a:rPr lang="ru-RU" sz="1600" b="1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Ширманкин</a:t>
            </a:r>
            <a:r>
              <a:rPr lang="ru-RU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Д.Н.</a:t>
            </a:r>
            <a:r>
              <a:rPr lang="ru-RU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 проекта 2021-2022г.г.</a:t>
            </a:r>
          </a:p>
          <a:p>
            <a:pPr algn="ctr"/>
            <a:r>
              <a:rPr lang="ru-RU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Стоимость проекта  - 50 </a:t>
            </a:r>
            <a:r>
              <a:rPr lang="ru-RU" sz="12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млн.руб</a:t>
            </a:r>
            <a:r>
              <a:rPr lang="ru-RU" sz="12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. </a:t>
            </a:r>
            <a:endParaRPr lang="ru-RU" sz="12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ctr"/>
            <a:r>
              <a:rPr lang="ru-RU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Планируется </a:t>
            </a:r>
            <a:r>
              <a:rPr lang="ru-RU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создать 8 рабочих мест</a:t>
            </a:r>
            <a:r>
              <a:rPr lang="ru-RU" sz="12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.</a:t>
            </a:r>
            <a:endParaRPr lang="ru-RU" sz="1200" dirty="0">
              <a:solidFill>
                <a:schemeClr val="tx1"/>
              </a:solidFill>
            </a:endParaRPr>
          </a:p>
        </p:txBody>
      </p:sp>
      <p:sp>
        <p:nvSpPr>
          <p:cNvPr id="5" name="Заголовок 3">
            <a:extLst>
              <a:ext uri="{FF2B5EF4-FFF2-40B4-BE49-F238E27FC236}">
                <a16:creationId xmlns="" xmlns:a16="http://schemas.microsoft.com/office/drawing/2014/main" id="{538344A9-BD2E-44A7-B226-6BC7898D87A7}"/>
              </a:ext>
            </a:extLst>
          </p:cNvPr>
          <p:cNvSpPr txBox="1">
            <a:spLocks/>
          </p:cNvSpPr>
          <p:nvPr/>
        </p:nvSpPr>
        <p:spPr>
          <a:xfrm>
            <a:off x="4517570" y="1113502"/>
            <a:ext cx="4256314" cy="158504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wrap="square" lIns="0" tIns="45720" rIns="0" bIns="0" rtlCol="0" anchor="b">
            <a:sp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Реконструкция животноводческого </a:t>
            </a:r>
          </a:p>
          <a:p>
            <a:pPr algn="ctr" fontAlgn="auto"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помещения КРС в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с.Сабаево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 fontAlgn="auto">
              <a:spcAft>
                <a:spcPts val="0"/>
              </a:spcAft>
            </a:pP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КФХ </a:t>
            </a:r>
            <a:r>
              <a:rPr lang="ru-RU" sz="1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Налейкин</a:t>
            </a:r>
            <a:r>
              <a:rPr lang="ru-RU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А.В.</a:t>
            </a:r>
          </a:p>
          <a:p>
            <a:pPr algn="ctr" fontAlgn="auto">
              <a:spcAft>
                <a:spcPts val="0"/>
              </a:spcAft>
            </a:pPr>
            <a:r>
              <a:rPr lang="ru-RU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Срок реализации </a:t>
            </a:r>
            <a:r>
              <a:rPr lang="ru-RU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2021-2022 </a:t>
            </a:r>
            <a:r>
              <a:rPr lang="ru-RU" sz="1400" dirty="0" err="1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г.г</a:t>
            </a:r>
            <a:r>
              <a:rPr lang="ru-RU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тоимость проекта – 25,4 </a:t>
            </a:r>
            <a:r>
              <a:rPr lang="ru-RU" sz="1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создано 3 рабочих места.</a:t>
            </a:r>
          </a:p>
          <a:p>
            <a:pPr algn="ctr" fontAlgn="auto">
              <a:spcAft>
                <a:spcPts val="0"/>
              </a:spcAft>
            </a:pPr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Сергей\Desktop\сельское хозяйство\фото Тавла\IMG-20220301-WA000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40"/>
          <a:stretch/>
        </p:blipFill>
        <p:spPr bwMode="auto">
          <a:xfrm>
            <a:off x="500743" y="2760604"/>
            <a:ext cx="3766457" cy="2192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Сергей\Desktop\сельское хозяйство\фото Тавла\IMG-20220301-WA000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93" r="4870" b="24393"/>
          <a:stretch/>
        </p:blipFill>
        <p:spPr bwMode="auto">
          <a:xfrm>
            <a:off x="478972" y="4996544"/>
            <a:ext cx="3788228" cy="181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Сергей\Desktop\сельское хозяйство\фото Налейкин А.В\IMG-20220302-WA001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33" b="39359"/>
          <a:stretch/>
        </p:blipFill>
        <p:spPr bwMode="auto">
          <a:xfrm>
            <a:off x="4517570" y="2760604"/>
            <a:ext cx="4252984" cy="2344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Сергей\Desktop\сельское хозяйство\фото Налейкин А.В\IMG-20220302-WA0004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15" r="25198" b="11184"/>
          <a:stretch/>
        </p:blipFill>
        <p:spPr bwMode="auto">
          <a:xfrm>
            <a:off x="4546898" y="4976898"/>
            <a:ext cx="4256313" cy="1837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242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Скругленный прямоугольник 11"/>
          <p:cNvSpPr/>
          <p:nvPr/>
        </p:nvSpPr>
        <p:spPr>
          <a:xfrm>
            <a:off x="3575066" y="1496218"/>
            <a:ext cx="5514503" cy="465358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-62035" y="1588707"/>
            <a:ext cx="3558175" cy="490458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-109019"/>
            <a:ext cx="8839200" cy="490020"/>
          </a:xfrm>
        </p:spPr>
        <p:txBody>
          <a:bodyPr>
            <a:noAutofit/>
          </a:bodyPr>
          <a:lstStyle/>
          <a:p>
            <a:pPr algn="ctr"/>
            <a:r>
              <a:rPr lang="ru-RU" sz="1800" b="1" dirty="0" smtClean="0">
                <a:solidFill>
                  <a:srgbClr val="7030A0"/>
                </a:solidFill>
              </a:rPr>
              <a:t>Реализация мероприятий по развитию </a:t>
            </a:r>
            <a:r>
              <a:rPr lang="ru-RU" sz="2400" b="1" dirty="0" smtClean="0">
                <a:solidFill>
                  <a:srgbClr val="7030A0"/>
                </a:solidFill>
              </a:rPr>
              <a:t>туризма</a:t>
            </a:r>
            <a:r>
              <a:rPr lang="ru-RU" sz="1800" b="1" dirty="0" smtClean="0">
                <a:solidFill>
                  <a:srgbClr val="7030A0"/>
                </a:solidFill>
              </a:rPr>
              <a:t>  </a:t>
            </a:r>
            <a:r>
              <a:rPr lang="ru-RU" sz="1600" b="1" dirty="0" smtClean="0">
                <a:solidFill>
                  <a:srgbClr val="7030A0"/>
                </a:solidFill>
              </a:rPr>
              <a:t>в </a:t>
            </a:r>
            <a:r>
              <a:rPr lang="ru-RU" sz="1600" b="1" dirty="0" err="1" smtClean="0">
                <a:solidFill>
                  <a:srgbClr val="7030A0"/>
                </a:solidFill>
              </a:rPr>
              <a:t>Кочкуровском</a:t>
            </a:r>
            <a:r>
              <a:rPr lang="ru-RU" sz="1600" b="1" dirty="0" smtClean="0">
                <a:solidFill>
                  <a:srgbClr val="7030A0"/>
                </a:solidFill>
              </a:rPr>
              <a:t> муниципальном районе</a:t>
            </a:r>
            <a:endParaRPr lang="ru-RU" sz="1600" b="1" dirty="0">
              <a:solidFill>
                <a:srgbClr val="7030A0"/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1295400" y="1524000"/>
            <a:ext cx="5488108" cy="1392721"/>
          </a:xfrm>
          <a:prstGeom prst="rect">
            <a:avLst/>
          </a:prstGeom>
        </p:spPr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endParaRPr lang="ru-RU" sz="19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66" r="4151" b="26726"/>
          <a:stretch/>
        </p:blipFill>
        <p:spPr bwMode="auto">
          <a:xfrm>
            <a:off x="-62035" y="2676027"/>
            <a:ext cx="3558176" cy="1514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2" r="15759" b="21621"/>
          <a:stretch/>
        </p:blipFill>
        <p:spPr bwMode="auto">
          <a:xfrm>
            <a:off x="-27787" y="4191000"/>
            <a:ext cx="1934280" cy="1196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1" r="5212" b="1"/>
          <a:stretch/>
        </p:blipFill>
        <p:spPr bwMode="auto">
          <a:xfrm>
            <a:off x="1317171" y="3902624"/>
            <a:ext cx="222544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2" t="20553" r="11270" b="27717"/>
          <a:stretch/>
        </p:blipFill>
        <p:spPr bwMode="auto">
          <a:xfrm>
            <a:off x="1449452" y="5254334"/>
            <a:ext cx="2046689" cy="1222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9" r="16650"/>
          <a:stretch/>
        </p:blipFill>
        <p:spPr bwMode="auto">
          <a:xfrm>
            <a:off x="0" y="5524501"/>
            <a:ext cx="2380911" cy="1181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49" t="34172" r="1861" b="24072"/>
          <a:stretch/>
        </p:blipFill>
        <p:spPr bwMode="auto">
          <a:xfrm>
            <a:off x="3553297" y="2950842"/>
            <a:ext cx="2713929" cy="31989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 descr="C:\Users\Сергей\Desktop\сельское хозяйство\Петряев С.В. Булгаково\IMG-20220303-WA0001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90"/>
          <a:stretch/>
        </p:blipFill>
        <p:spPr bwMode="auto">
          <a:xfrm>
            <a:off x="6463451" y="4648201"/>
            <a:ext cx="2680549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184" y="5378892"/>
            <a:ext cx="2415405" cy="1479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-62035" y="381000"/>
            <a:ext cx="3262435" cy="2535721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Реализуется проект </a:t>
            </a:r>
            <a:endParaRPr lang="en-US" sz="14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ООО «Агрофирма «Норов» </a:t>
            </a:r>
            <a:b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организации базы отдыха «</a:t>
            </a:r>
            <a:r>
              <a:rPr lang="ru-RU" sz="14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Карнай</a:t>
            </a:r>
            <a: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1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                                                       на </a:t>
            </a:r>
            <a:r>
              <a:rPr lang="ru-RU" sz="1400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базы </a:t>
            </a:r>
            <a:r>
              <a:rPr lang="ru-RU" sz="14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организовано</a:t>
            </a:r>
            <a:r>
              <a:rPr lang="ru-RU" sz="1400" b="1" u="sng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 fontAlgn="auto">
              <a:spcAft>
                <a:spcPts val="0"/>
              </a:spcAft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- 35 беседок с мангалами </a:t>
            </a:r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 беседка вместимостью 250 чел., 2 </a:t>
            </a: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плавучие);</a:t>
            </a:r>
          </a:p>
          <a:p>
            <a:pPr marL="285750" indent="-285750" algn="ctr" fontAlgn="auto">
              <a:spcAft>
                <a:spcPts val="0"/>
              </a:spcAft>
              <a:buFontTx/>
              <a:buChar char="-"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спортивные площадки </a:t>
            </a:r>
          </a:p>
          <a:p>
            <a:pPr algn="ctr" fontAlgn="auto">
              <a:spcAft>
                <a:spcPts val="0"/>
              </a:spcAft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(волейбол, </a:t>
            </a:r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пляжный футбол);</a:t>
            </a:r>
            <a:endParaRPr lang="ru-RU" sz="1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рыбалка;</a:t>
            </a:r>
            <a:endParaRPr lang="ru-RU" sz="1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ctr" fontAlgn="auto">
              <a:spcAft>
                <a:spcPts val="0"/>
              </a:spcAft>
              <a:buFontTx/>
              <a:buChar char="-"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прокат катеров;</a:t>
            </a:r>
          </a:p>
          <a:p>
            <a:pPr marL="285750" indent="-285750" algn="ctr" fontAlgn="auto">
              <a:spcAft>
                <a:spcPts val="0"/>
              </a:spcAft>
              <a:buFontTx/>
              <a:buChar char="-"/>
            </a:pPr>
            <a:r>
              <a:rPr lang="ru-RU" sz="14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пункт торговли.</a:t>
            </a:r>
          </a:p>
        </p:txBody>
      </p:sp>
      <p:sp>
        <p:nvSpPr>
          <p:cNvPr id="14" name="Заголовок 1"/>
          <p:cNvSpPr txBox="1">
            <a:spLocks/>
          </p:cNvSpPr>
          <p:nvPr/>
        </p:nvSpPr>
        <p:spPr>
          <a:xfrm>
            <a:off x="5834743" y="381001"/>
            <a:ext cx="3385457" cy="426719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Развивается 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новое направление экологического туризма – </a:t>
            </a:r>
            <a:r>
              <a:rPr lang="ru-RU" sz="1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глэмпинг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(ИП КФХ Петряев 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С.В</a:t>
            </a:r>
            <a:r>
              <a:rPr lang="ru-RU" sz="1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.).  </a:t>
            </a:r>
          </a:p>
          <a:p>
            <a:pPr algn="ctr" fontAlgn="auto">
              <a:spcAft>
                <a:spcPts val="0"/>
              </a:spcAft>
            </a:pPr>
            <a:r>
              <a:rPr lang="ru-RU" sz="1200" b="1" u="sng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-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лесном озере </a:t>
            </a:r>
            <a:r>
              <a:rPr lang="ru-RU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с.Булгаково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построен </a:t>
            </a:r>
            <a:r>
              <a:rPr lang="ru-RU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глэмпинг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«Просторы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городскими удобствами 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(размещение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чел. гостей</a:t>
            </a:r>
            <a:r>
              <a:rPr lang="ru-RU" sz="1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в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палатках есть кровати, кондиционеры,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холодильники и т.д.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Также имеется яблоневый сад,                                       200 кустов жимолости.                                               Планируется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контактный 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зоопарк. Сейчас ведутся работы по сооружению изгороди по периметру зоопарка.  </a:t>
            </a:r>
          </a:p>
          <a:p>
            <a:pPr algn="ctr" fontAlgn="auto">
              <a:spcAft>
                <a:spcPts val="0"/>
              </a:spcAft>
            </a:pPr>
            <a:endParaRPr lang="ru-RU" sz="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июне месяце в </a:t>
            </a:r>
            <a:r>
              <a:rPr lang="ru-RU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с.Сабаево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открыт </a:t>
            </a:r>
            <a:r>
              <a:rPr lang="ru-RU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глэмпинг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1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Сарин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(вместимостью до 40 чел. гостей). На территории разместили  </a:t>
            </a: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беседки с </a:t>
            </a: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мангалами. Планируется установка всесезонного бассейна.</a:t>
            </a:r>
          </a:p>
          <a:p>
            <a:pPr algn="ctr" fontAlgn="auto">
              <a:spcAft>
                <a:spcPts val="0"/>
              </a:spcAft>
            </a:pPr>
            <a:r>
              <a:rPr lang="ru-RU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</a:t>
            </a:r>
            <a:endParaRPr lang="ru-RU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3124200" y="566220"/>
            <a:ext cx="2667000" cy="2732236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0" tIns="45720" r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5000" b="0" kern="120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</a:pPr>
            <a:endParaRPr lang="ru-RU" sz="12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endParaRPr lang="ru-RU" sz="1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endParaRPr lang="ru-RU" sz="12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endParaRPr lang="ru-RU" sz="1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endParaRPr lang="ru-RU" sz="12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endParaRPr lang="ru-RU" sz="1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endParaRPr lang="ru-RU" sz="12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2023 году  начнется реализация </a:t>
            </a:r>
          </a:p>
          <a:p>
            <a:pPr algn="ctr" fontAlgn="auto">
              <a:spcAft>
                <a:spcPts val="0"/>
              </a:spcAft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ООО «</a:t>
            </a:r>
            <a:r>
              <a:rPr lang="ru-RU" sz="12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КиТ</a:t>
            </a: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  </a:t>
            </a:r>
            <a:b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«Организация базы отдыха на берегу </a:t>
            </a:r>
            <a:r>
              <a:rPr lang="ru-RU" sz="1200" b="1" dirty="0" err="1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р.Сура</a:t>
            </a: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algn="ctr" fontAlgn="auto">
              <a:spcAft>
                <a:spcPts val="0"/>
              </a:spcAft>
            </a:pP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Стоимость проекта 20 </a:t>
            </a:r>
            <a:r>
              <a:rPr lang="ru-RU" sz="12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млн.руб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Планируется 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создать </a:t>
            </a:r>
            <a:endParaRPr lang="ru-RU" sz="1200" b="1" dirty="0" smtClean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ru-RU" sz="1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рабочих </a:t>
            </a: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мест. </a:t>
            </a:r>
          </a:p>
          <a:p>
            <a:pPr algn="ctr" fontAlgn="auto">
              <a:spcAft>
                <a:spcPts val="0"/>
              </a:spcAft>
            </a:pPr>
            <a:endParaRPr lang="ru-RU" sz="12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Aft>
                <a:spcPts val="0"/>
              </a:spcAft>
            </a:pPr>
            <a:r>
              <a:rPr lang="ru-RU" sz="1200" b="1" u="sng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 </a:t>
            </a:r>
            <a:r>
              <a:rPr lang="ru-RU" sz="1200" b="1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разработка проекта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находится в </a:t>
            </a:r>
            <a:r>
              <a:rPr lang="ru-RU" sz="12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стадии завершения.  </a:t>
            </a:r>
            <a:r>
              <a:rPr lang="ru-RU" sz="12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Далее планируется подвод коммуникаций, планировка участка.</a:t>
            </a:r>
            <a: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14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441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95800" y="685800"/>
            <a:ext cx="4648200" cy="438912"/>
          </a:xfrm>
        </p:spPr>
        <p:txBody>
          <a:bodyPr>
            <a:noAutofit/>
          </a:bodyPr>
          <a:lstStyle/>
          <a:p>
            <a:r>
              <a:rPr lang="ru-RU" sz="3200" dirty="0" smtClean="0"/>
              <a:t>Свободная </a:t>
            </a:r>
            <a:r>
              <a:rPr lang="ru-RU" sz="3200" dirty="0" err="1" smtClean="0"/>
              <a:t>инвест</a:t>
            </a:r>
            <a:r>
              <a:rPr lang="ru-RU" sz="3200" dirty="0" smtClean="0"/>
              <a:t>. ниша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09600" y="939854"/>
            <a:ext cx="8839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ru-RU" sz="1600" i="1" dirty="0" smtClean="0">
                <a:solidFill>
                  <a:schemeClr val="accent1">
                    <a:lumMod val="50000"/>
                  </a:schemeClr>
                </a:solidFill>
              </a:rPr>
              <a:t>Наименование </a:t>
            </a:r>
            <a:r>
              <a:rPr lang="ru-RU" sz="1600" i="1" dirty="0">
                <a:solidFill>
                  <a:schemeClr val="accent1">
                    <a:lumMod val="50000"/>
                  </a:schemeClr>
                </a:solidFill>
              </a:rPr>
              <a:t>ниши</a:t>
            </a:r>
            <a:endParaRPr lang="ru-RU" sz="1600" dirty="0">
              <a:solidFill>
                <a:schemeClr val="accent1">
                  <a:lumMod val="50000"/>
                </a:schemeClr>
              </a:solidFill>
            </a:endParaRPr>
          </a:p>
          <a:p>
            <a:pPr algn="l"/>
            <a:r>
              <a:rPr lang="ru-RU" sz="1600" i="1" u="sng" dirty="0">
                <a:solidFill>
                  <a:srgbClr val="00B0F0"/>
                </a:solidFill>
              </a:rPr>
              <a:t>Открытие комплекса, направленного на выращивание рыбы </a:t>
            </a:r>
            <a:r>
              <a:rPr lang="ru-RU" sz="1600" i="1" u="sng" dirty="0" smtClean="0">
                <a:solidFill>
                  <a:srgbClr val="00B0F0"/>
                </a:solidFill>
              </a:rPr>
              <a:t> в </a:t>
            </a:r>
            <a:r>
              <a:rPr lang="ru-RU" sz="1600" i="1" u="sng" dirty="0">
                <a:solidFill>
                  <a:srgbClr val="00B0F0"/>
                </a:solidFill>
              </a:rPr>
              <a:t>замкнутой системе водоснабжения </a:t>
            </a:r>
            <a:r>
              <a:rPr lang="ru-RU" sz="1600" i="1" u="sng" dirty="0" smtClean="0">
                <a:solidFill>
                  <a:srgbClr val="00B0F0"/>
                </a:solidFill>
              </a:rPr>
              <a:t> с </a:t>
            </a:r>
            <a:r>
              <a:rPr lang="ru-RU" sz="1600" i="1" u="sng" dirty="0">
                <a:solidFill>
                  <a:srgbClr val="00B0F0"/>
                </a:solidFill>
              </a:rPr>
              <a:t>целью её дальнейшей переработки и производства продуктов </a:t>
            </a:r>
            <a:r>
              <a:rPr lang="ru-RU" sz="1600" i="1" u="sng" dirty="0" smtClean="0">
                <a:solidFill>
                  <a:srgbClr val="00B0F0"/>
                </a:solidFill>
              </a:rPr>
              <a:t>питания </a:t>
            </a:r>
            <a:endParaRPr lang="ru-RU" sz="1600" dirty="0">
              <a:solidFill>
                <a:srgbClr val="00B0F0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11596"/>
              </p:ext>
            </p:extLst>
          </p:nvPr>
        </p:nvGraphicFramePr>
        <p:xfrm>
          <a:off x="250371" y="4271980"/>
          <a:ext cx="3810000" cy="24384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72325"/>
                <a:gridCol w="1937675"/>
              </a:tblGrid>
              <a:tr h="8570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Площадка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Республика Мордовия, </a:t>
                      </a:r>
                      <a:r>
                        <a:rPr lang="ru-RU" sz="1200" dirty="0" err="1">
                          <a:effectLst/>
                        </a:rPr>
                        <a:t>Кочкуровский</a:t>
                      </a:r>
                      <a:r>
                        <a:rPr lang="ru-RU" sz="1200" dirty="0">
                          <a:effectLst/>
                        </a:rPr>
                        <a:t> район,   с. Кочкурово, ул. Нагорная, д. 2 В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2126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Общая площадь (га);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0,27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24453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Электроэнергия (+/-)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+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212670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Газ (+/-)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+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42534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Водоснабжения, водоотведения (+/-)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+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  <a:tr h="48611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Железная дорога, автодорога (+/-)</a:t>
                      </a:r>
                      <a:endParaRPr lang="ru-RU" sz="120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+/+</a:t>
                      </a:r>
                      <a:endParaRPr lang="ru-RU" sz="1200" dirty="0">
                        <a:solidFill>
                          <a:srgbClr val="000000"/>
                        </a:solidFill>
                        <a:effectLst/>
                        <a:latin typeface="Segoe UI"/>
                        <a:ea typeface="Calibri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52400" y="1991618"/>
            <a:ext cx="4321629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l">
              <a:tabLst>
                <a:tab pos="511175" algn="l"/>
                <a:tab pos="6318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algn="l">
              <a:tabLst>
                <a:tab pos="511175" algn="l"/>
                <a:tab pos="6318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algn="l">
              <a:tabLst>
                <a:tab pos="511175" algn="l"/>
                <a:tab pos="6318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algn="l">
              <a:tabLst>
                <a:tab pos="511175" algn="l"/>
                <a:tab pos="6318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algn="l">
              <a:tabLst>
                <a:tab pos="511175" algn="l"/>
                <a:tab pos="6318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11175" algn="l"/>
                <a:tab pos="6318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11175" algn="l"/>
                <a:tab pos="6318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11175" algn="l"/>
                <a:tab pos="6318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11175" algn="l"/>
                <a:tab pos="631825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1175" algn="l"/>
                <a:tab pos="631825" algn="l"/>
              </a:tabLst>
            </a:pPr>
            <a:r>
              <a:rPr kumimoji="0" lang="ru-RU" alt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Почему Муниципальное образование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egoe UI" pitchFamily="34" charset="0"/>
                <a:ea typeface="Calibri" pitchFamily="34" charset="0"/>
                <a:cs typeface="Segoe UI" pitchFamily="34" charset="0"/>
              </a:rPr>
              <a:t> </a:t>
            </a:r>
            <a:r>
              <a:rPr kumimoji="0" lang="ru-RU" altLang="ru-RU" sz="1200" b="0" i="1" u="sng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Кочкуровский</a:t>
            </a:r>
            <a:r>
              <a:rPr kumimoji="0" lang="ru-RU" altLang="ru-RU" sz="1200" b="0" i="1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муниципальный район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1175" algn="l"/>
                <a:tab pos="631825" algn="l"/>
              </a:tabLst>
            </a:pPr>
            <a:r>
              <a:rPr kumimoji="0" lang="ru-RU" altLang="ru-RU" sz="1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</a:t>
            </a:r>
            <a:r>
              <a:rPr kumimoji="0" lang="ru-RU" altLang="ru-RU" sz="12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Кочкуровском</a:t>
            </a:r>
            <a:r>
              <a:rPr kumimoji="0" lang="ru-RU" altLang="ru-RU" sz="12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муниципальном районе имеется база, оснащенная необходимым оборудованием для разведения рыбы.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1175" algn="l"/>
                <a:tab pos="631825" algn="l"/>
              </a:tabLst>
            </a:pPr>
            <a:r>
              <a:rPr kumimoji="0" lang="ru-RU" altLang="ru-RU" sz="12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Предполагаемые площадки для размещения 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1175" algn="l"/>
                <a:tab pos="631825" algn="l"/>
              </a:tabLst>
            </a:pPr>
            <a:r>
              <a:rPr kumimoji="0" lang="ru-RU" alt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Категория земли</a:t>
            </a:r>
            <a:r>
              <a:rPr kumimoji="0" lang="ru-RU" alt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alt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alt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земли населенных пунктов. </a:t>
            </a:r>
            <a:r>
              <a:rPr kumimoji="0" lang="ru-RU" altLang="ru-RU" sz="1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Вид разрешенного использования </a:t>
            </a:r>
            <a:r>
              <a:rPr kumimoji="0" lang="ru-RU" altLang="ru-RU" sz="1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- для объектов специального назначения и для размещения объектов сельскохозяйственного назначения и сельскохозяйственных угодий. </a:t>
            </a:r>
          </a:p>
        </p:txBody>
      </p:sp>
      <p:pic>
        <p:nvPicPr>
          <p:cNvPr id="6" name="Рисунок 5" descr="C:\Users\user\Desktop\Фото земельных участков\Аквасар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00" b="6184"/>
          <a:stretch/>
        </p:blipFill>
        <p:spPr bwMode="auto">
          <a:xfrm>
            <a:off x="4484915" y="2258828"/>
            <a:ext cx="4669971" cy="275948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474029" y="5029200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0" dirty="0"/>
              <a:t>Рис. 1 – Местоположение земельных участков </a:t>
            </a:r>
          </a:p>
          <a:p>
            <a:r>
              <a:rPr lang="ru-RU" sz="1400" b="0" dirty="0"/>
              <a:t>(кадастровый номер 13:13:0104001:1607 </a:t>
            </a:r>
            <a:endParaRPr lang="ru-RU" sz="1400" b="0" dirty="0" smtClean="0"/>
          </a:p>
          <a:p>
            <a:r>
              <a:rPr lang="ru-RU" sz="1400" b="0" dirty="0" smtClean="0"/>
              <a:t>координаты </a:t>
            </a:r>
            <a:r>
              <a:rPr lang="ru-RU" sz="1400" b="0" dirty="0"/>
              <a:t>54.030730, 45.448369; </a:t>
            </a:r>
          </a:p>
          <a:p>
            <a:r>
              <a:rPr lang="ru-RU" sz="1400" b="0" dirty="0"/>
              <a:t>кадастровый номер: 13:13:0104001:1608; </a:t>
            </a:r>
            <a:endParaRPr lang="ru-RU" sz="1400" b="0" dirty="0" smtClean="0"/>
          </a:p>
          <a:p>
            <a:r>
              <a:rPr lang="ru-RU" sz="1400" b="0" dirty="0" smtClean="0"/>
              <a:t>координаты </a:t>
            </a:r>
            <a:r>
              <a:rPr lang="ru-RU" sz="1400" b="0" dirty="0"/>
              <a:t>54.030687, 45.449448</a:t>
            </a:r>
            <a:r>
              <a:rPr lang="ru-RU" sz="1400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065805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39997"/>
            <a:ext cx="6172200" cy="362712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Свободные инвестиционные площадки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59" name="Таблица 20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152604"/>
              </p:ext>
            </p:extLst>
          </p:nvPr>
        </p:nvGraphicFramePr>
        <p:xfrm>
          <a:off x="3505200" y="1447800"/>
          <a:ext cx="5309474" cy="5178243"/>
        </p:xfrm>
        <a:graphic>
          <a:graphicData uri="http://schemas.openxmlformats.org/drawingml/2006/table">
            <a:tbl>
              <a:tblPr firstRow="1" firstCol="1" bandRow="1"/>
              <a:tblGrid>
                <a:gridCol w="2603666"/>
                <a:gridCol w="84190"/>
                <a:gridCol w="2621618"/>
              </a:tblGrid>
              <a:tr h="167769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979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 (нежилые здания бывшего МСО)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9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13:13:0104001:1508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57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 </a:t>
                      </a:r>
                      <a:r>
                        <a:rPr lang="ru-RU" sz="900" i="1" dirty="0" err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Кочкуровский</a:t>
                      </a: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муниципальный район, с. Кочкурово, ул. Советская, д.65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852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Иное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Нежилые здания бывшего МСО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9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3.12 га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57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36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Частная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9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эксплуатации производственной базы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9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7552,3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57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аренда/продажа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57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Строительство зданий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57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производственных цехов и складских помещений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769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97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900" i="1" dirty="0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свободная мощность 5 м3/час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97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97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свободная мощность 0,015МВт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97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02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0" t="12500" r="12180" b="12660"/>
          <a:stretch>
            <a:fillRect/>
          </a:stretch>
        </p:blipFill>
        <p:spPr bwMode="auto">
          <a:xfrm>
            <a:off x="1917700" y="1998663"/>
            <a:ext cx="552450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1" name="Рисунок 6" descr="Безымянный №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90" y="1316264"/>
            <a:ext cx="3365853" cy="234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9" name="Рисунок 7" descr="бывшее здание М С О_№ 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3733800"/>
            <a:ext cx="2819400" cy="147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3" name="Rectangle 55"/>
          <p:cNvSpPr>
            <a:spLocks noChangeArrowheads="1"/>
          </p:cNvSpPr>
          <p:nvPr/>
        </p:nvSpPr>
        <p:spPr bwMode="auto">
          <a:xfrm>
            <a:off x="1917700" y="15414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066" name="Rectangle 56"/>
          <p:cNvSpPr>
            <a:spLocks noChangeArrowheads="1"/>
          </p:cNvSpPr>
          <p:nvPr/>
        </p:nvSpPr>
        <p:spPr bwMode="auto">
          <a:xfrm>
            <a:off x="4833257" y="1056129"/>
            <a:ext cx="4191000" cy="6309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7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Паспорт инвестиционной площадки №1</a:t>
            </a:r>
            <a:endParaRPr kumimoji="0" lang="ru-RU" altLang="ru-RU" sz="1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67" name="Rectangle 57"/>
          <p:cNvSpPr>
            <a:spLocks noChangeArrowheads="1"/>
          </p:cNvSpPr>
          <p:nvPr/>
        </p:nvSpPr>
        <p:spPr bwMode="auto">
          <a:xfrm>
            <a:off x="6489700" y="2998788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68" name="Rectangle 59"/>
          <p:cNvSpPr>
            <a:spLocks noChangeArrowheads="1"/>
          </p:cNvSpPr>
          <p:nvPr/>
        </p:nvSpPr>
        <p:spPr bwMode="auto">
          <a:xfrm>
            <a:off x="6489700" y="4884738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69" name="Rectangle 61"/>
          <p:cNvSpPr>
            <a:spLocks noChangeArrowheads="1"/>
          </p:cNvSpPr>
          <p:nvPr/>
        </p:nvSpPr>
        <p:spPr bwMode="auto">
          <a:xfrm>
            <a:off x="1917700" y="6361113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070" name="Таблица 20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7128369"/>
              </p:ext>
            </p:extLst>
          </p:nvPr>
        </p:nvGraphicFramePr>
        <p:xfrm>
          <a:off x="303716" y="5486400"/>
          <a:ext cx="2971800" cy="1174115"/>
        </p:xfrm>
        <a:graphic>
          <a:graphicData uri="http://schemas.openxmlformats.org/drawingml/2006/table">
            <a:tbl>
              <a:tblPr firstRow="1" firstCol="1" bandRow="1"/>
              <a:tblGrid>
                <a:gridCol w="2513695"/>
                <a:gridCol w="458105"/>
              </a:tblGrid>
              <a:tr h="8572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1,0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3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0" t="12500" r="12180" b="12660"/>
          <a:stretch>
            <a:fillRect/>
          </a:stretch>
        </p:blipFill>
        <p:spPr bwMode="auto">
          <a:xfrm>
            <a:off x="4302579" y="1002709"/>
            <a:ext cx="530678" cy="390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6901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0886367"/>
              </p:ext>
            </p:extLst>
          </p:nvPr>
        </p:nvGraphicFramePr>
        <p:xfrm>
          <a:off x="3581400" y="1295400"/>
          <a:ext cx="5232722" cy="5105404"/>
        </p:xfrm>
        <a:graphic>
          <a:graphicData uri="http://schemas.openxmlformats.org/drawingml/2006/table">
            <a:tbl>
              <a:tblPr firstRow="1" firstCol="1" bandRow="1"/>
              <a:tblGrid>
                <a:gridCol w="2603643"/>
                <a:gridCol w="84190"/>
                <a:gridCol w="2544889"/>
              </a:tblGrid>
              <a:tr h="170233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890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90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13:13:0104001:2016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71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 Кочкуровский муниципальный район, с. Кочкурово, ул. Нагорная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4232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9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Иное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90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0,54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80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71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Частная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90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промышленного объекта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80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1318,1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80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аренда/продажа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80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90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сельское хозяйство,  промышленность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0233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780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9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свободная мощность 15м3/час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890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780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свободная мощность 0,05МВт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890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7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0" t="12500" r="12180" b="12660"/>
          <a:stretch>
            <a:fillRect/>
          </a:stretch>
        </p:blipFill>
        <p:spPr bwMode="auto">
          <a:xfrm>
            <a:off x="2355850" y="584422"/>
            <a:ext cx="552450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Рисунок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99" y="1151234"/>
            <a:ext cx="3048001" cy="2331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Рисунок 3" descr="участок ул.Нагорная_№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99" y="3581400"/>
            <a:ext cx="2997201" cy="172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955800" y="16144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141662" y="804182"/>
            <a:ext cx="50292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 2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6527800" y="3071813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6527800" y="4529138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1955800" y="6062663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0145011"/>
              </p:ext>
            </p:extLst>
          </p:nvPr>
        </p:nvGraphicFramePr>
        <p:xfrm>
          <a:off x="304801" y="5475605"/>
          <a:ext cx="3091020" cy="1174115"/>
        </p:xfrm>
        <a:graphic>
          <a:graphicData uri="http://schemas.openxmlformats.org/drawingml/2006/table">
            <a:tbl>
              <a:tblPr firstRow="1" firstCol="1" bandRow="1"/>
              <a:tblGrid>
                <a:gridCol w="2344078"/>
                <a:gridCol w="746942"/>
              </a:tblGrid>
              <a:tr h="8572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1,0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6293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909939"/>
              </p:ext>
            </p:extLst>
          </p:nvPr>
        </p:nvGraphicFramePr>
        <p:xfrm>
          <a:off x="3524250" y="1294252"/>
          <a:ext cx="5232722" cy="5031495"/>
        </p:xfrm>
        <a:graphic>
          <a:graphicData uri="http://schemas.openxmlformats.org/drawingml/2006/table">
            <a:tbl>
              <a:tblPr firstRow="1" firstCol="1" bandRow="1"/>
              <a:tblGrid>
                <a:gridCol w="2603643"/>
                <a:gridCol w="84190"/>
                <a:gridCol w="2544889"/>
              </a:tblGrid>
              <a:tr h="167769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979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9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13:13:0104001:2035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57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 Кочкуровский муниципальный район, с. Кочкурово, ул. Ленинская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852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Иное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9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0,68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57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36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Частная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9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промышленного объекта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9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1644,6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57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аренда/продажа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57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979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сельское хозяйство,  промышленность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769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97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9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свободная мощность 15м3/час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97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957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свободная мощность 0,015МВт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979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103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0" t="12500" r="12180" b="12660"/>
          <a:stretch>
            <a:fillRect/>
          </a:stretch>
        </p:blipFill>
        <p:spPr bwMode="auto">
          <a:xfrm>
            <a:off x="2133600" y="621166"/>
            <a:ext cx="552450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Рисунок 5" descr="Безымянный №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14" y="1349821"/>
            <a:ext cx="3371850" cy="204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Рисунок 3" descr="участок возле Кирзавода ул.Ленинская_ №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479" y="3581400"/>
            <a:ext cx="246697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1955800" y="16144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2895600" y="762000"/>
            <a:ext cx="54292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 3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0"/>
          <p:cNvSpPr>
            <a:spLocks noChangeArrowheads="1"/>
          </p:cNvSpPr>
          <p:nvPr/>
        </p:nvSpPr>
        <p:spPr bwMode="auto">
          <a:xfrm>
            <a:off x="6527800" y="3071813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Rectangle 11"/>
          <p:cNvSpPr>
            <a:spLocks noChangeArrowheads="1"/>
          </p:cNvSpPr>
          <p:nvPr/>
        </p:nvSpPr>
        <p:spPr bwMode="auto">
          <a:xfrm>
            <a:off x="6527800" y="4843463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1955800" y="6462713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812260"/>
              </p:ext>
            </p:extLst>
          </p:nvPr>
        </p:nvGraphicFramePr>
        <p:xfrm>
          <a:off x="340586" y="5410200"/>
          <a:ext cx="2973705" cy="1174115"/>
        </p:xfrm>
        <a:graphic>
          <a:graphicData uri="http://schemas.openxmlformats.org/drawingml/2006/table">
            <a:tbl>
              <a:tblPr firstRow="1" firstCol="1" bandRow="1"/>
              <a:tblGrid>
                <a:gridCol w="2440305"/>
                <a:gridCol w="533400"/>
              </a:tblGrid>
              <a:tr h="8572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2,0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839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1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0" t="12500" r="12180" b="12660"/>
          <a:stretch>
            <a:fillRect/>
          </a:stretch>
        </p:blipFill>
        <p:spPr bwMode="auto">
          <a:xfrm>
            <a:off x="2400300" y="576651"/>
            <a:ext cx="552450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952750" y="750244"/>
            <a:ext cx="4572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 4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4958190"/>
              </p:ext>
            </p:extLst>
          </p:nvPr>
        </p:nvGraphicFramePr>
        <p:xfrm>
          <a:off x="3733800" y="1218052"/>
          <a:ext cx="5232722" cy="5335147"/>
        </p:xfrm>
        <a:graphic>
          <a:graphicData uri="http://schemas.openxmlformats.org/drawingml/2006/table">
            <a:tbl>
              <a:tblPr firstRow="1" firstCol="1" bandRow="1"/>
              <a:tblGrid>
                <a:gridCol w="2603643"/>
                <a:gridCol w="84190"/>
                <a:gridCol w="2544889"/>
              </a:tblGrid>
              <a:tr h="17789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60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60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13:13:0311001:3530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21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9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 Кочкуровский  муниципальный район, с. Сабаево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923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Иное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60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8,8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21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681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Государственная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21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иных объектов промышленности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21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17677,3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21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аренда/продажа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21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карьер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560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промышленность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789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12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9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свободная мощность 15м3/час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60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121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свободная мощность 0,05МВт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560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790" marR="58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7" name="Рисунок 3" descr="Безымянный №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9" y="1219200"/>
            <a:ext cx="3068269" cy="2196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Рисунок 4" descr="Безымянный 4 в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17" y="3437322"/>
            <a:ext cx="2795589" cy="1927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955800" y="16144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6527800" y="2071688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6527800" y="3967163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1955800" y="5995988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036307"/>
              </p:ext>
            </p:extLst>
          </p:nvPr>
        </p:nvGraphicFramePr>
        <p:xfrm>
          <a:off x="430847" y="5486400"/>
          <a:ext cx="3170821" cy="1174115"/>
        </p:xfrm>
        <a:graphic>
          <a:graphicData uri="http://schemas.openxmlformats.org/drawingml/2006/table">
            <a:tbl>
              <a:tblPr firstRow="1" firstCol="1" bandRow="1"/>
              <a:tblGrid>
                <a:gridCol w="2537053"/>
                <a:gridCol w="633768"/>
              </a:tblGrid>
              <a:tr h="8572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114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145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0" t="12500" r="12180" b="12660"/>
          <a:stretch>
            <a:fillRect/>
          </a:stretch>
        </p:blipFill>
        <p:spPr bwMode="auto">
          <a:xfrm>
            <a:off x="3446463" y="457200"/>
            <a:ext cx="552450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038600" y="706311"/>
            <a:ext cx="42672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 5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6988517"/>
              </p:ext>
            </p:extLst>
          </p:nvPr>
        </p:nvGraphicFramePr>
        <p:xfrm>
          <a:off x="3810000" y="1295400"/>
          <a:ext cx="5146387" cy="4859250"/>
        </p:xfrm>
        <a:graphic>
          <a:graphicData uri="http://schemas.openxmlformats.org/drawingml/2006/table">
            <a:tbl>
              <a:tblPr firstRow="1" firstCol="1" bandRow="1"/>
              <a:tblGrid>
                <a:gridCol w="2523306"/>
                <a:gridCol w="82376"/>
                <a:gridCol w="2540705"/>
              </a:tblGrid>
              <a:tr h="18962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53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 (нежилое здание)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53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13:13:0104001:1607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07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 Кочкуровский муниципальный район, с. Кочкурово, ул. Нагорная, д.2В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662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Иное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Нежилое здание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53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0,16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07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61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Частная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53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Под иными объектами специального назначения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53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389,2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07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аренда/продажа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07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Разведение рыбы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261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Производство и выращивание рыбы  в замкнутой системе водоснабжения с целью её дальнейшей переработки и производства продуктов питания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962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53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8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свободная мощность 15м3/час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53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53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свободная мощность 0,05МВт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53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51" name="Рисунок 6" descr="Безымянный №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3" y="1087107"/>
            <a:ext cx="2895600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Рисунок 3" descr="Нежилое здание №5,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048000"/>
            <a:ext cx="2743200" cy="2003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998663" y="19351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6570663" y="2392363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6570663" y="4278313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1998663" y="6230938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62015"/>
              </p:ext>
            </p:extLst>
          </p:nvPr>
        </p:nvGraphicFramePr>
        <p:xfrm>
          <a:off x="568552" y="5257800"/>
          <a:ext cx="3030537" cy="1174115"/>
        </p:xfrm>
        <a:graphic>
          <a:graphicData uri="http://schemas.openxmlformats.org/drawingml/2006/table">
            <a:tbl>
              <a:tblPr firstRow="1" firstCol="1" bandRow="1"/>
              <a:tblGrid>
                <a:gridCol w="2516927"/>
                <a:gridCol w="513610"/>
              </a:tblGrid>
              <a:tr h="8572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2,5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164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9263413"/>
              </p:ext>
            </p:extLst>
          </p:nvPr>
        </p:nvGraphicFramePr>
        <p:xfrm>
          <a:off x="3886200" y="1066800"/>
          <a:ext cx="5038124" cy="5562601"/>
        </p:xfrm>
        <a:graphic>
          <a:graphicData uri="http://schemas.openxmlformats.org/drawingml/2006/table">
            <a:tbl>
              <a:tblPr firstRow="1" firstCol="1" bandRow="1"/>
              <a:tblGrid>
                <a:gridCol w="2469961"/>
                <a:gridCol w="81171"/>
                <a:gridCol w="2486992"/>
              </a:tblGrid>
              <a:tr h="22884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610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 (нежилое здание)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0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13:13:0104001:1608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20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 Кочкуровский муниципальный район, с. Кочкурово, ул. Нагорная, д.2В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243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Иное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Нежилое здание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0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0,11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20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019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Частная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20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размещения объектов сельскохозяйственного назначения и сельскохозяйственных угодий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610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2,95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20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аренда/продажа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20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Разведение рыбы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43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7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Производство и выращивание рыбы  в замкнутой системе водоснабжения с целью её дальнейшей переработки и производства продуктов питания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84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61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8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свободная мощность 15м3/час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61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61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свободная мощность 0,05МВт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61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771" marR="5577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173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0" t="12500" r="12180" b="12660"/>
          <a:stretch>
            <a:fillRect/>
          </a:stretch>
        </p:blipFill>
        <p:spPr bwMode="auto">
          <a:xfrm>
            <a:off x="2941864" y="400049"/>
            <a:ext cx="552450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Рисунок 4" descr="Безымянный №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56615"/>
            <a:ext cx="2352675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Рисунок 3" descr="20210330_084256_resiz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124200"/>
            <a:ext cx="21907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2052638" y="19319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505200" y="599398"/>
            <a:ext cx="4419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 6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624638" y="3389313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6624638" y="5151438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052638" y="6923088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308766"/>
              </p:ext>
            </p:extLst>
          </p:nvPr>
        </p:nvGraphicFramePr>
        <p:xfrm>
          <a:off x="206829" y="5140552"/>
          <a:ext cx="3551873" cy="1190435"/>
        </p:xfrm>
        <a:graphic>
          <a:graphicData uri="http://schemas.openxmlformats.org/drawingml/2006/table">
            <a:tbl>
              <a:tblPr firstRow="1" firstCol="1" bandRow="1"/>
              <a:tblGrid>
                <a:gridCol w="3039110"/>
                <a:gridCol w="512763"/>
              </a:tblGrid>
              <a:tr h="8572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</a:t>
                      </a:r>
                      <a:r>
                        <a:rPr lang="ru-RU" sz="1200" b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сообщение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2,5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707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287346"/>
              </p:ext>
            </p:extLst>
          </p:nvPr>
        </p:nvGraphicFramePr>
        <p:xfrm>
          <a:off x="3761983" y="1301298"/>
          <a:ext cx="5146387" cy="5328105"/>
        </p:xfrm>
        <a:graphic>
          <a:graphicData uri="http://schemas.openxmlformats.org/drawingml/2006/table">
            <a:tbl>
              <a:tblPr firstRow="1" firstCol="1" bandRow="1"/>
              <a:tblGrid>
                <a:gridCol w="2523306"/>
                <a:gridCol w="82376"/>
                <a:gridCol w="2540705"/>
              </a:tblGrid>
              <a:tr h="20946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804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 (недействующее здание хлебопекарни)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2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13:13:0104001:2289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04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 Кочкуровский муниципальный район, с. Кочкурово, ул. Нагорная, д.4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670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Иное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Недействующее здание хлебопекарни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2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0,23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04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536,5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206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Частная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2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эксплуатации производственного здания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402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554,1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04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аренда/продажа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04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Производство хлебобулочных и мучных кондитерских изделий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04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Производство хлебобулочных и кондитерских изделий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464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402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8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свободная мощность 5м3/час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402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402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свободная мощность 0,05МВт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402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7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0" t="12500" r="12180" b="12660"/>
          <a:stretch>
            <a:fillRect/>
          </a:stretch>
        </p:blipFill>
        <p:spPr bwMode="auto">
          <a:xfrm>
            <a:off x="1998663" y="2392363"/>
            <a:ext cx="552450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Рисунок 6" descr="Безымянный №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323069"/>
            <a:ext cx="3570289" cy="195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Рисунок 3" descr="Недействующее здание хлебопекарни_№7,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15" y="3382963"/>
            <a:ext cx="2766786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1998663" y="19351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153001" y="676738"/>
            <a:ext cx="486977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 7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570663" y="3392488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6570663" y="5002213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407759"/>
              </p:ext>
            </p:extLst>
          </p:nvPr>
        </p:nvGraphicFramePr>
        <p:xfrm>
          <a:off x="152400" y="5181600"/>
          <a:ext cx="3551873" cy="1011047"/>
        </p:xfrm>
        <a:graphic>
          <a:graphicData uri="http://schemas.openxmlformats.org/drawingml/2006/table">
            <a:tbl>
              <a:tblPr firstRow="1" firstCol="1" bandRow="1"/>
              <a:tblGrid>
                <a:gridCol w="3039110"/>
                <a:gridCol w="512763"/>
              </a:tblGrid>
              <a:tr h="8572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1,0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3340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373726"/>
              </p:ext>
            </p:extLst>
          </p:nvPr>
        </p:nvGraphicFramePr>
        <p:xfrm>
          <a:off x="3746559" y="1295400"/>
          <a:ext cx="5072004" cy="5202235"/>
        </p:xfrm>
        <a:graphic>
          <a:graphicData uri="http://schemas.openxmlformats.org/drawingml/2006/table">
            <a:tbl>
              <a:tblPr firstRow="1" firstCol="1" bandRow="1"/>
              <a:tblGrid>
                <a:gridCol w="2523284"/>
                <a:gridCol w="82376"/>
                <a:gridCol w="2466344"/>
              </a:tblGrid>
              <a:tr h="19322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052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 (нежилое здание)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52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13:13:0104001:2288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05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Мордовия, Кочкуровский район,                    с. Кочкурово, ул. Ленинская, д. 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2368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Иное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Нежилое здание бывшей общей бани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52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0,73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05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624,1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157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Частная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52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эксплуатации базы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052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2401,9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05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аренда/продажа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05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Предоставление услуг населению (баня)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105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Размещение объектов для занятия спортом и торговли спортивными товарами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322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05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8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свободная мощность 15м3/час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05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2105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свободная мощность 0,015МВт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052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221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0" t="12500" r="12180" b="12660"/>
          <a:stretch>
            <a:fillRect/>
          </a:stretch>
        </p:blipFill>
        <p:spPr bwMode="auto">
          <a:xfrm>
            <a:off x="2952750" y="542240"/>
            <a:ext cx="552450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Рисунок 4" descr="Безымянный 8 бан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101" y="1143000"/>
            <a:ext cx="3213099" cy="195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Рисунок 3" descr="Нежилое здание_№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3276600"/>
            <a:ext cx="21907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2036763" y="19351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3505200" y="762000"/>
            <a:ext cx="531336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 8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608763" y="3392488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6608763" y="4935538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036763" y="6497638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805807"/>
              </p:ext>
            </p:extLst>
          </p:nvPr>
        </p:nvGraphicFramePr>
        <p:xfrm>
          <a:off x="221524" y="5113129"/>
          <a:ext cx="3249930" cy="1410590"/>
        </p:xfrm>
        <a:graphic>
          <a:graphicData uri="http://schemas.openxmlformats.org/drawingml/2006/table">
            <a:tbl>
              <a:tblPr firstRow="1" firstCol="1" bandRow="1"/>
              <a:tblGrid>
                <a:gridCol w="2640330"/>
                <a:gridCol w="609600"/>
              </a:tblGrid>
              <a:tr h="225446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75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5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5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9257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2142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462066"/>
              </p:ext>
            </p:extLst>
          </p:nvPr>
        </p:nvGraphicFramePr>
        <p:xfrm>
          <a:off x="3200400" y="1228724"/>
          <a:ext cx="5562600" cy="5504359"/>
        </p:xfrm>
        <a:graphic>
          <a:graphicData uri="http://schemas.openxmlformats.org/drawingml/2006/table">
            <a:tbl>
              <a:tblPr firstRow="1" firstCol="1" bandRow="1"/>
              <a:tblGrid>
                <a:gridCol w="2787129"/>
                <a:gridCol w="87761"/>
                <a:gridCol w="2687710"/>
              </a:tblGrid>
              <a:tr h="192443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389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Нежилое здание магазина №5(здание бывшего магазина АО «Развитие села»)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0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13:13:0303001:531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89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Мордовия, Кочкуровский район, с. Кочкурово, ул. Школьная, д. 31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278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Иное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Здание бывшего магазина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0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0,02 га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76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802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Частная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89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эксплуатации магазина и складского помещения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60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1575,2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76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аренда/продажа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760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1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Торговля розничная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89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Торговля, организация пункта общественного питания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443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389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11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свободная мощность 5м3/час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760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4389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свободная мощность 0,015МВт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6760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1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45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0" t="12500" r="12180" b="12660"/>
          <a:stretch>
            <a:fillRect/>
          </a:stretch>
        </p:blipFill>
        <p:spPr bwMode="auto">
          <a:xfrm>
            <a:off x="1419225" y="685799"/>
            <a:ext cx="552450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Рисунок 3" descr="Здание бывшего магазина_№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" y="3200400"/>
            <a:ext cx="2495550" cy="1953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1960563" y="19351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065338" y="762000"/>
            <a:ext cx="417195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 9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532563" y="3392488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6532563" y="5002213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960563" y="6716713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15655"/>
              </p:ext>
            </p:extLst>
          </p:nvPr>
        </p:nvGraphicFramePr>
        <p:xfrm>
          <a:off x="263706" y="5257800"/>
          <a:ext cx="2756807" cy="1326515"/>
        </p:xfrm>
        <a:graphic>
          <a:graphicData uri="http://schemas.openxmlformats.org/drawingml/2006/table">
            <a:tbl>
              <a:tblPr firstRow="1" firstCol="1" bandRow="1"/>
              <a:tblGrid>
                <a:gridCol w="2353512"/>
                <a:gridCol w="403295"/>
              </a:tblGrid>
              <a:tr h="221110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423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23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23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270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15" name="Рисунок 14" descr="C:\Users\user\Desktop\Безымянный 9_Развитие села.pn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228724"/>
            <a:ext cx="3124200" cy="184467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8718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414509"/>
              </p:ext>
            </p:extLst>
          </p:nvPr>
        </p:nvGraphicFramePr>
        <p:xfrm>
          <a:off x="3886200" y="1219200"/>
          <a:ext cx="4920909" cy="5289334"/>
        </p:xfrm>
        <a:graphic>
          <a:graphicData uri="http://schemas.openxmlformats.org/drawingml/2006/table">
            <a:tbl>
              <a:tblPr firstRow="1" firstCol="1" bandRow="1"/>
              <a:tblGrid>
                <a:gridCol w="2447737"/>
                <a:gridCol w="80670"/>
                <a:gridCol w="2392502"/>
              </a:tblGrid>
              <a:tr h="19602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Общая информация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97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Наименование площадки (здание, участок)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Земельный участок </a:t>
                      </a:r>
                      <a:r>
                        <a:rPr lang="ru-RU" sz="800" i="1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(здание 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бывшего магазина)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97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Кадастровый номер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13:13:0104001:1465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Адрес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(муниципальное образование, город, населенный пункт)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Республика Мордовия, Кочкуровский район, с. Кочкурово, ул. Советская, д. 112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584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Тип площадки</a:t>
                      </a: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Иное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Часть здания бывшего магазина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97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0,13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Площадь объекта капитального строительства (при наличии), м²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247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3932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Форма собственности / Балансодержатель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(федеральная, республиканская, муниципальная, частная)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Частная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Для эксплуатации магазина и складского помещения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797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Оценочная стоимость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, тыс. руб. на 01 апреля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434,0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Предполагаемые условия привлечения инвестора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аренда/продажа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Характеристика ранее размещенного объекта</a:t>
                      </a: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9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Торговля розничная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95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Возможные направления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Торговля, организация пункта общественного питания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6022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Инфраструктура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97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</a:t>
                      </a:r>
                      <a:r>
                        <a:rPr lang="ru-RU" sz="800" i="1">
                          <a:effectLst/>
                          <a:latin typeface="Times New Roman"/>
                          <a:ea typeface="Times New Roman"/>
                          <a:cs typeface="Times New Roman"/>
                        </a:rPr>
                        <a:t>существующая свободная мощность 5м3/час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97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Нет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1595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Электроснабжение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Есть; Существующая свободная мощность 0,015МВт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797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Наличие отопления (тепловых сетей)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есть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269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0" t="12500" r="12180" b="12660"/>
          <a:stretch>
            <a:fillRect/>
          </a:stretch>
        </p:blipFill>
        <p:spPr bwMode="auto">
          <a:xfrm>
            <a:off x="1447800" y="795337"/>
            <a:ext cx="552450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Рисунок 4" descr="Безымянный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46" y="1441668"/>
            <a:ext cx="3184525" cy="2391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Рисунок 3" descr="Здание бывшего магазина_№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33" y="4020456"/>
            <a:ext cx="2724150" cy="1413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2111375" y="19304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190750" y="795337"/>
            <a:ext cx="44926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 10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683375" y="3387725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6683375" y="499745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2111375" y="6702425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1730767"/>
              </p:ext>
            </p:extLst>
          </p:nvPr>
        </p:nvGraphicFramePr>
        <p:xfrm>
          <a:off x="170677" y="5562600"/>
          <a:ext cx="3280093" cy="1174115"/>
        </p:xfrm>
        <a:graphic>
          <a:graphicData uri="http://schemas.openxmlformats.org/drawingml/2006/table">
            <a:tbl>
              <a:tblPr firstRow="1" firstCol="1" bandRow="1"/>
              <a:tblGrid>
                <a:gridCol w="2672027"/>
                <a:gridCol w="608066"/>
              </a:tblGrid>
              <a:tr h="8572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Транспортное сообщение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2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Удаленность от железной дороги,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i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0,2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401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3" name="Рисунок 19" descr="https://static.tildacdn.com/tild6464-3933-4939-b634-646535623636/place-marker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80" t="12500" r="12180" b="12660"/>
          <a:stretch>
            <a:fillRect/>
          </a:stretch>
        </p:blipFill>
        <p:spPr bwMode="auto">
          <a:xfrm>
            <a:off x="3048000" y="423182"/>
            <a:ext cx="552450" cy="54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Рисунок 4" descr="Безымянный №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52" y="1142414"/>
            <a:ext cx="3553027" cy="2034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0" name="Рисунок 3" descr="Здание недейств. кафе_№1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492" b="50000"/>
          <a:stretch/>
        </p:blipFill>
        <p:spPr bwMode="auto">
          <a:xfrm>
            <a:off x="105002" y="3366411"/>
            <a:ext cx="3549877" cy="1586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522413" y="317658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7"/>
          <p:cNvSpPr>
            <a:spLocks noChangeArrowheads="1"/>
          </p:cNvSpPr>
          <p:nvPr/>
        </p:nvSpPr>
        <p:spPr bwMode="auto">
          <a:xfrm>
            <a:off x="3702277" y="642941"/>
            <a:ext cx="44196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Паспорт инвестиционной площадки № 11</a:t>
            </a:r>
            <a:endParaRPr kumimoji="0" lang="ru-RU" alt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6094413" y="4633913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6094413" y="6329363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2413" y="8034338"/>
            <a:ext cx="9144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alt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748157"/>
              </p:ext>
            </p:extLst>
          </p:nvPr>
        </p:nvGraphicFramePr>
        <p:xfrm>
          <a:off x="3810000" y="1175071"/>
          <a:ext cx="5072004" cy="53019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23284"/>
                <a:gridCol w="82376"/>
                <a:gridCol w="2466344"/>
              </a:tblGrid>
              <a:tr h="165615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Общая информация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0504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Наименование площадки (здание, участок)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Земельный участок (здание недействующего кафе)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</a:tr>
              <a:tr h="14908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Кадастровый номер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13:13:0104001:2247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</a:tr>
              <a:tr h="46100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Республика Мордовия, </a:t>
                      </a:r>
                      <a:r>
                        <a:rPr lang="ru-RU" sz="900" dirty="0" err="1">
                          <a:effectLst/>
                        </a:rPr>
                        <a:t>Кочкуровский</a:t>
                      </a:r>
                      <a:r>
                        <a:rPr lang="ru-RU" sz="900" dirty="0">
                          <a:effectLst/>
                        </a:rPr>
                        <a:t> район, </a:t>
                      </a:r>
                      <a:r>
                        <a:rPr lang="ru-RU" sz="900" dirty="0" err="1">
                          <a:effectLst/>
                        </a:rPr>
                        <a:t>с.Кочкурово</a:t>
                      </a:r>
                      <a:r>
                        <a:rPr lang="ru-RU" sz="900" dirty="0">
                          <a:effectLst/>
                        </a:rPr>
                        <a:t>, ул. им. </a:t>
                      </a:r>
                      <a:r>
                        <a:rPr lang="ru-RU" sz="900" dirty="0" err="1">
                          <a:effectLst/>
                        </a:rPr>
                        <a:t>В.Д.Калядина</a:t>
                      </a:r>
                      <a:r>
                        <a:rPr lang="ru-RU" sz="900" dirty="0">
                          <a:effectLst/>
                        </a:rPr>
                        <a:t>, д.56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</a:tr>
              <a:tr h="110288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Тип площадки </a:t>
                      </a:r>
                      <a:endParaRPr lang="ru-RU" sz="90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90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Иное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здание недействующего кафе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</a:tr>
              <a:tr h="14908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0,1 га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</a:tr>
              <a:tr h="27116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 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</a:tr>
              <a:tr h="409785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Форма собственности / Балансодержатель (федеральная, республиканская, муниципальная, частная)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Частная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</a:tr>
              <a:tr h="30504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Для эксплуатации административного здания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</a:tr>
              <a:tr h="27116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Оценочная стоимость, тыс. руб. на 01 апреля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270,2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</a:tr>
              <a:tr h="27116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аренда/продажа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</a:tr>
              <a:tr h="271166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  Общественное питание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</a:tr>
              <a:tr h="305044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Возможные направления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Торговля, организация пункта общественного питания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</a:tr>
              <a:tr h="149081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900" dirty="0">
                          <a:effectLst/>
                        </a:rPr>
                        <a:t>Инфраструктура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254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Есть; существующая свободная мощность 5м3/час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254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Нет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7934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Электроснабжение (есть/нет)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Есть; Существующая свободная мощность 0,015МВт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116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Наличие отопления (тепловых сетей)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есть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6976" marR="5697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44549"/>
              </p:ext>
            </p:extLst>
          </p:nvPr>
        </p:nvGraphicFramePr>
        <p:xfrm>
          <a:off x="105002" y="5105399"/>
          <a:ext cx="3597275" cy="151494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03582"/>
                <a:gridCol w="893693"/>
              </a:tblGrid>
              <a:tr h="230677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Транспортное сообщение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922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0,2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1623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Удаленность от железной дороги,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12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22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25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661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0,5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007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static.tildacdn.com/tild6464-3933-4939-b634-646535623636/place-marker.pn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79" t="12500" r="12179" b="12660"/>
          <a:stretch/>
        </p:blipFill>
        <p:spPr bwMode="auto">
          <a:xfrm>
            <a:off x="2133600" y="533400"/>
            <a:ext cx="552450" cy="5461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14600" y="740946"/>
            <a:ext cx="4724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800" b="0" u="sng" dirty="0"/>
              <a:t>Паспорт инвестиционной площадки № 12</a:t>
            </a:r>
            <a:endParaRPr lang="ru-RU" sz="1800" b="0" dirty="0"/>
          </a:p>
        </p:txBody>
      </p:sp>
      <p:pic>
        <p:nvPicPr>
          <p:cNvPr id="7" name="Рисунок 6" descr="C:\Users\user\Desktop\Безымянный №1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22329"/>
            <a:ext cx="3028950" cy="14928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D:\Документы\инвестиционный паспорт,ниши, площадки\Инвест . ниши площадки 2021-2022 год\ФОТО_инвест.площадкам\Здание бывшего Дом интерната №15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375" r="-1" b="50000"/>
          <a:stretch/>
        </p:blipFill>
        <p:spPr bwMode="auto">
          <a:xfrm>
            <a:off x="304800" y="2775085"/>
            <a:ext cx="3028950" cy="1447800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3442516"/>
              </p:ext>
            </p:extLst>
          </p:nvPr>
        </p:nvGraphicFramePr>
        <p:xfrm>
          <a:off x="3581400" y="1222329"/>
          <a:ext cx="5334000" cy="53957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53215"/>
                <a:gridCol w="87442"/>
                <a:gridCol w="2593343"/>
              </a:tblGrid>
              <a:tr h="157723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Общая информация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283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Наименование площадки (здание, участок)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Земельный участок (Здание бывшего Дом интерната)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</a:tr>
              <a:tr h="13141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Кадастровый номер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13:13:0104001:1425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</a:tr>
              <a:tr h="26283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Адрес объекта (муниципальное образование, город, населенный пункт)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Республика Мордовия, </a:t>
                      </a:r>
                      <a:r>
                        <a:rPr lang="ru-RU" sz="1000" dirty="0" err="1">
                          <a:effectLst/>
                        </a:rPr>
                        <a:t>Кочкуровский</a:t>
                      </a:r>
                      <a:r>
                        <a:rPr lang="ru-RU" sz="1000" dirty="0">
                          <a:effectLst/>
                        </a:rPr>
                        <a:t> район, с. Кочкурово, ул. Школьная, д. 7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</a:tr>
              <a:tr h="91993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Тип площадки </a:t>
                      </a:r>
                      <a:endParaRPr lang="ru-RU" sz="90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Свободные земли Территория незавершенного строительства Складское помещение Производственная база (перечень оборудования) Здание предприятия (наименование) Предприятие целиком (название) </a:t>
                      </a:r>
                      <a:endParaRPr lang="ru-RU" sz="900">
                        <a:effectLst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Иное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Здание бывшего Дом интерната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</a:tr>
              <a:tr h="13141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Площадь земельного участка, га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0,2га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</a:tr>
              <a:tr h="26283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Площадь объекта капитального строительства (при наличии), м²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</a:tr>
              <a:tr h="394257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Форма собственности / Балансодержатель (федеральная, республиканская, муниципальная, частная)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Собственность публично-правовых образований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</a:tr>
              <a:tr h="13141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Вид разрешенного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Для размещения объектов социального обеспечения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</a:tr>
              <a:tr h="131419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Оценочная стоимость, тыс. руб. на 01 апреля 2022 г.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493,3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</a:tr>
              <a:tr h="26283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Предполагаемые условия привлечения инвестора (аренда/продажа)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аренда/продажа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</a:tr>
              <a:tr h="26283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Характеристика ранее размещенного объекта (вид деятельности)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Деятельность по уходу за престарелыми и инвалидами с обеспечением проживания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</a:tr>
              <a:tr h="262838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Возможные направления использования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Размещение объектов по уходу за престарелыми и инвалидами с обеспечением проживания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</a:tr>
              <a:tr h="157723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Инфраструктура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141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Наличие газоснабжения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Есть; существующая свободная мощность 20м3/час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141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Наличие водоотведения на объекте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Нет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283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Электроснабжение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Есть; Существующая свободная мощность 0,015МВт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141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</a:rPr>
                        <a:t>Наличие отопления (тепловых сетей) (есть/нет)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</a:rPr>
                        <a:t>есть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5270" marR="5527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6901883"/>
              </p:ext>
            </p:extLst>
          </p:nvPr>
        </p:nvGraphicFramePr>
        <p:xfrm>
          <a:off x="219075" y="4572000"/>
          <a:ext cx="3200399" cy="161144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667000"/>
                <a:gridCol w="533399"/>
              </a:tblGrid>
              <a:tr h="320749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Транспортное сообщение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194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Удаленность от автомагистрали,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0,5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194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Удаленность от железной дороги, км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12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194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Расстояние до г. Саранск,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30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0584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Расстояние до центра муниципального образования, в котором находится площадка, км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1,0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92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221" y="1287062"/>
            <a:ext cx="2155279" cy="16164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163" y="1376660"/>
            <a:ext cx="2123631" cy="15927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3007207"/>
            <a:ext cx="2064817" cy="1548614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6445" y="5234605"/>
            <a:ext cx="4301328" cy="644968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8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17" y="1109515"/>
            <a:ext cx="2973072" cy="570687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92973" y="141736"/>
            <a:ext cx="6651027" cy="6967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92615" y="286162"/>
            <a:ext cx="66513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Сельское хозяйство</a:t>
            </a:r>
          </a:p>
        </p:txBody>
      </p:sp>
      <p:pic>
        <p:nvPicPr>
          <p:cNvPr id="40" name="Рисунок 3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489" y="1647366"/>
            <a:ext cx="851505" cy="638629"/>
          </a:xfrm>
          <a:prstGeom prst="rect">
            <a:avLst/>
          </a:prstGeom>
        </p:spPr>
      </p:pic>
      <p:sp>
        <p:nvSpPr>
          <p:cNvPr id="76" name="TextBox 75"/>
          <p:cNvSpPr txBox="1"/>
          <p:nvPr/>
        </p:nvSpPr>
        <p:spPr>
          <a:xfrm>
            <a:off x="1788867" y="1744459"/>
            <a:ext cx="8677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solidFill>
                  <a:srgbClr val="265F92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32</a:t>
            </a:r>
            <a:r>
              <a:rPr lang="ru-RU" sz="3200" dirty="0" smtClean="0">
                <a:solidFill>
                  <a:srgbClr val="265F92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</a:p>
        </p:txBody>
      </p:sp>
      <p:pic>
        <p:nvPicPr>
          <p:cNvPr id="78" name="Рисунок 77"/>
          <p:cNvPicPr>
            <a:picLocks noChangeAspect="1"/>
          </p:cNvPicPr>
          <p:nvPr/>
        </p:nvPicPr>
        <p:blipFill>
          <a:blip r:embed="rId1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918" y="2458312"/>
            <a:ext cx="3515152" cy="457345"/>
          </a:xfrm>
          <a:prstGeom prst="rect">
            <a:avLst/>
          </a:prstGeom>
        </p:spPr>
      </p:pic>
      <p:graphicFrame>
        <p:nvGraphicFramePr>
          <p:cNvPr id="79" name="Диаграмма 78"/>
          <p:cNvGraphicFramePr/>
          <p:nvPr>
            <p:extLst>
              <p:ext uri="{D42A27DB-BD31-4B8C-83A1-F6EECF244321}">
                <p14:modId xmlns:p14="http://schemas.microsoft.com/office/powerpoint/2010/main" val="1844537599"/>
              </p:ext>
            </p:extLst>
          </p:nvPr>
        </p:nvGraphicFramePr>
        <p:xfrm>
          <a:off x="-785563" y="3149041"/>
          <a:ext cx="4436371" cy="32477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13917" y="2468320"/>
            <a:ext cx="34695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265F92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Структура сельского хозяйства</a:t>
            </a:r>
            <a:endParaRPr lang="ru-RU" sz="2000" dirty="0">
              <a:solidFill>
                <a:srgbClr val="265F92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3219826" y="870695"/>
            <a:ext cx="55584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 smtClean="0">
                <a:solidFill>
                  <a:srgbClr val="265F92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Производство основных видов продукции в 2021 году</a:t>
            </a:r>
            <a:endParaRPr lang="ru-RU" sz="1800" dirty="0">
              <a:solidFill>
                <a:srgbClr val="265F92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15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0024" y="5433867"/>
            <a:ext cx="4068835" cy="1286752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071970" y="4772940"/>
            <a:ext cx="54926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Основные задачи на период до 2023 года</a:t>
            </a:r>
            <a:endParaRPr lang="ru-RU" sz="2400" b="1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538" y="5382579"/>
            <a:ext cx="491797" cy="389211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8597222" y="6522949"/>
            <a:ext cx="5444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339533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16</a:t>
            </a:r>
            <a:endParaRPr lang="ru-RU" b="1" i="1" dirty="0">
              <a:solidFill>
                <a:srgbClr val="339533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1026" y="1117786"/>
            <a:ext cx="21785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Число предприятий</a:t>
            </a:r>
            <a:endParaRPr lang="ru-RU" sz="1600" b="1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538" y="6002645"/>
            <a:ext cx="494829" cy="37900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956227" y="5079924"/>
            <a:ext cx="43631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200" dirty="0" smtClean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ru-RU" sz="14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Стимулирование инновационной деятельности и инновационного развития агропромышленного комплекса</a:t>
            </a:r>
            <a:endParaRPr lang="ru-RU" sz="1400" dirty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67200" y="1600200"/>
            <a:ext cx="14055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50,3</a:t>
            </a:r>
            <a:r>
              <a:rPr lang="ru-RU" sz="36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  <a:r>
              <a:rPr lang="ru-RU" sz="1800" b="1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тыс.тонн</a:t>
            </a:r>
            <a:endParaRPr lang="ru-RU" sz="1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9070" y="5753427"/>
            <a:ext cx="38147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200" dirty="0" smtClean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ru-RU" sz="14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Вовлечение в оборот неиспользуемых земель сельскохозяйственного назначения</a:t>
            </a:r>
            <a:endParaRPr lang="ru-RU" sz="1400" dirty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284426" y="2375987"/>
            <a:ext cx="1788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з</a:t>
            </a:r>
            <a:r>
              <a:rPr lang="ru-RU" sz="20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ерно</a:t>
            </a:r>
            <a:endParaRPr lang="ru-RU" sz="20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553200" y="3936735"/>
            <a:ext cx="18439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м</a:t>
            </a:r>
            <a:r>
              <a:rPr lang="ru-RU" sz="20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олоко</a:t>
            </a:r>
            <a:endParaRPr lang="ru-RU" sz="20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7006567" y="3007208"/>
            <a:ext cx="2163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м</a:t>
            </a:r>
            <a:r>
              <a:rPr lang="ru-RU" sz="18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ясо скота и птицы</a:t>
            </a:r>
            <a:endParaRPr lang="ru-RU" sz="18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431751" y="3205892"/>
            <a:ext cx="149357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  <a:r>
              <a:rPr lang="en-U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16,8</a:t>
            </a: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  <a:r>
              <a:rPr lang="ru-RU" sz="1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тыс. тонн</a:t>
            </a:r>
            <a:endParaRPr lang="ru-RU" sz="1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619673" y="2068210"/>
            <a:ext cx="184825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7,2</a:t>
            </a:r>
            <a:r>
              <a:rPr lang="ru-RU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</a:p>
          <a:p>
            <a:pPr algn="ctr"/>
            <a:r>
              <a:rPr lang="ru-RU" sz="160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тыс. тонн </a:t>
            </a:r>
          </a:p>
          <a:p>
            <a:pPr algn="ctr"/>
            <a:endParaRPr lang="ru-RU" sz="800" b="1" dirty="0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05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9672" y="5017782"/>
            <a:ext cx="1235918" cy="910088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92973" y="141736"/>
            <a:ext cx="6651027" cy="6967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92973" y="288495"/>
            <a:ext cx="6651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Малое предпринимательство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600008" y="6522949"/>
            <a:ext cx="5543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339533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12</a:t>
            </a:r>
            <a:endParaRPr lang="ru-RU" b="1" i="1" dirty="0">
              <a:solidFill>
                <a:srgbClr val="339533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04701" y="6276803"/>
            <a:ext cx="138230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Строительство</a:t>
            </a:r>
            <a:endParaRPr lang="ru-RU" sz="16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33737" y="4727103"/>
            <a:ext cx="19258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Розничная торговля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627035" y="4966960"/>
            <a:ext cx="14814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Сельское хозяйство</a:t>
            </a:r>
            <a:endParaRPr lang="ru-RU" sz="18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497444" y="5876618"/>
            <a:ext cx="144615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Заготовка и </a:t>
            </a:r>
          </a:p>
          <a:p>
            <a:pPr algn="ctr"/>
            <a:r>
              <a:rPr lang="ru-RU" sz="15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переработка</a:t>
            </a:r>
          </a:p>
          <a:p>
            <a:pPr algn="ctr"/>
            <a:r>
              <a:rPr lang="ru-RU" sz="15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древесины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100" y="5255580"/>
            <a:ext cx="1275195" cy="89970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754" y="3723060"/>
            <a:ext cx="1181678" cy="88625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9096" y="3966226"/>
            <a:ext cx="1199167" cy="89937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16" y="3714631"/>
            <a:ext cx="1280416" cy="96031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rgbClr val="31AFE7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7444" y="4966960"/>
            <a:ext cx="1360727" cy="986661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525" y="5255580"/>
            <a:ext cx="1306346" cy="97975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035" y="3844809"/>
            <a:ext cx="1563965" cy="1172973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1899" y="1934666"/>
            <a:ext cx="1017645" cy="763027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1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076" y="1012197"/>
            <a:ext cx="2990553" cy="801221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324792" y="1034924"/>
            <a:ext cx="309061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Число субъектов </a:t>
            </a:r>
          </a:p>
          <a:p>
            <a:pPr algn="ctr"/>
            <a:r>
              <a:rPr lang="ru-RU" sz="1600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малого и среднего </a:t>
            </a:r>
          </a:p>
          <a:p>
            <a:pPr algn="ctr"/>
            <a:r>
              <a:rPr lang="ru-RU" sz="1600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предпринимательства</a:t>
            </a:r>
            <a:endParaRPr lang="ru-RU" sz="1600" b="1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764146" y="2090813"/>
            <a:ext cx="10811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85B8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185 </a:t>
            </a:r>
          </a:p>
        </p:txBody>
      </p:sp>
      <p:pic>
        <p:nvPicPr>
          <p:cNvPr id="51" name="Рисунок 5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89" y="2030812"/>
            <a:ext cx="787511" cy="564630"/>
          </a:xfrm>
          <a:prstGeom prst="rect">
            <a:avLst/>
          </a:prstGeom>
        </p:spPr>
      </p:pic>
      <p:pic>
        <p:nvPicPr>
          <p:cNvPr id="53" name="Рисунок 52"/>
          <p:cNvPicPr>
            <a:picLocks noChangeAspect="1"/>
          </p:cNvPicPr>
          <p:nvPr/>
        </p:nvPicPr>
        <p:blipFill>
          <a:blip r:embed="rId1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994" y="1001527"/>
            <a:ext cx="5370465" cy="781340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3483200" y="1003918"/>
            <a:ext cx="55060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265F92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Структура субъектов малого и среднего предпринимательства по сферам деятельности, %</a:t>
            </a:r>
            <a:endParaRPr lang="ru-RU" sz="1600" b="1" dirty="0">
              <a:solidFill>
                <a:srgbClr val="265F92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graphicFrame>
        <p:nvGraphicFramePr>
          <p:cNvPr id="55" name="Диаграмма 54"/>
          <p:cNvGraphicFramePr/>
          <p:nvPr>
            <p:extLst>
              <p:ext uri="{D42A27DB-BD31-4B8C-83A1-F6EECF244321}">
                <p14:modId xmlns:p14="http://schemas.microsoft.com/office/powerpoint/2010/main" val="461672974"/>
              </p:ext>
            </p:extLst>
          </p:nvPr>
        </p:nvGraphicFramePr>
        <p:xfrm>
          <a:off x="2808514" y="1567487"/>
          <a:ext cx="6324600" cy="36880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44" name="TextBox 43"/>
          <p:cNvSpPr txBox="1"/>
          <p:nvPr/>
        </p:nvSpPr>
        <p:spPr>
          <a:xfrm>
            <a:off x="6696656" y="6274628"/>
            <a:ext cx="16218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Прочие  виды</a:t>
            </a:r>
          </a:p>
        </p:txBody>
      </p:sp>
      <p:pic>
        <p:nvPicPr>
          <p:cNvPr id="58" name="Рисунок 5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325" y="5444402"/>
            <a:ext cx="1178031" cy="800722"/>
          </a:xfrm>
          <a:prstGeom prst="rect">
            <a:avLst/>
          </a:prstGeom>
        </p:spPr>
      </p:pic>
      <p:pic>
        <p:nvPicPr>
          <p:cNvPr id="60" name="Рисунок 5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8204" y="5255580"/>
            <a:ext cx="1285746" cy="1033002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772202" y="5429512"/>
            <a:ext cx="14423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52448" y="3932453"/>
            <a:ext cx="1224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22</a:t>
            </a:r>
            <a:endParaRPr lang="ru-RU" sz="36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219802" y="4279369"/>
            <a:ext cx="8886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38</a:t>
            </a:r>
            <a:endParaRPr lang="ru-RU" sz="36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651745" y="5137124"/>
            <a:ext cx="1052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  <a:endParaRPr lang="ru-RU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836325" y="5535563"/>
            <a:ext cx="13425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110</a:t>
            </a:r>
            <a:endParaRPr lang="ru-RU" sz="32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>
          <a:blip r:embed="rId20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97" y="2972683"/>
            <a:ext cx="3279073" cy="332698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223217" y="2986531"/>
            <a:ext cx="33624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265F9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По видам деятельности:</a:t>
            </a:r>
            <a:endParaRPr lang="ru-RU" sz="1600" dirty="0">
              <a:solidFill>
                <a:srgbClr val="265F92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853151" y="5137124"/>
            <a:ext cx="6489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10</a:t>
            </a:r>
            <a:endParaRPr lang="ru-RU" sz="36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568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2973" y="141736"/>
            <a:ext cx="6651027" cy="6967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42517" y="290358"/>
            <a:ext cx="65519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Связь</a:t>
            </a:r>
            <a:endParaRPr lang="ru-RU" sz="2200" dirty="0" smtClean="0">
              <a:solidFill>
                <a:schemeClr val="bg1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616400" y="6522949"/>
            <a:ext cx="5502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339533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19</a:t>
            </a:r>
            <a:endParaRPr lang="ru-RU" b="1" i="1" dirty="0">
              <a:solidFill>
                <a:srgbClr val="339533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27669" y="1479026"/>
            <a:ext cx="23195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FA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организация, оказывающая услуги связи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617892" y="1087646"/>
            <a:ext cx="3946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rgbClr val="497CB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</a:t>
            </a:r>
            <a:endParaRPr lang="ru-RU" sz="3200" b="1" dirty="0">
              <a:solidFill>
                <a:srgbClr val="497CB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 flipH="1">
            <a:off x="7809703" y="2689006"/>
            <a:ext cx="975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497CB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9</a:t>
            </a:r>
            <a:endParaRPr lang="ru-RU" sz="3200" b="1" dirty="0">
              <a:solidFill>
                <a:srgbClr val="497CB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352894" y="3106854"/>
            <a:ext cx="16920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FA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почтовых отделений связи</a:t>
            </a:r>
            <a:endParaRPr lang="ru-RU" sz="1400" b="1" dirty="0">
              <a:solidFill>
                <a:srgbClr val="007FA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flipH="1">
            <a:off x="880011" y="2833957"/>
            <a:ext cx="599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497CB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</a:t>
            </a:r>
            <a:endParaRPr lang="ru-RU" sz="3200" b="1" dirty="0">
              <a:solidFill>
                <a:srgbClr val="497CBE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03567" y="3214572"/>
            <a:ext cx="18503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FA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оператора сотой связи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460229" y="4660234"/>
            <a:ext cx="27195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7FA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Активно работает сеть Интернет, спутниковое и кабельное телерадиовещание</a:t>
            </a:r>
            <a:endParaRPr lang="ru-RU" sz="1200" dirty="0" smtClean="0">
              <a:solidFill>
                <a:srgbClr val="007FA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ru-RU" sz="1200" dirty="0">
              <a:solidFill>
                <a:srgbClr val="007FA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983" y="1166890"/>
            <a:ext cx="1497246" cy="11229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372" y="1317553"/>
            <a:ext cx="1160471" cy="8703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135" y="4592141"/>
            <a:ext cx="1513918" cy="1135439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123" y="2850040"/>
            <a:ext cx="1434817" cy="1076113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3001" y="2816915"/>
            <a:ext cx="1479354" cy="1109515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796" y="2816915"/>
            <a:ext cx="1497246" cy="1122934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907" y="2816915"/>
            <a:ext cx="1497246" cy="1122934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178" y="4601497"/>
            <a:ext cx="1497246" cy="1122934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52168" y="1540173"/>
            <a:ext cx="34918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176213" algn="l"/>
              </a:tabLst>
            </a:pP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«</a:t>
            </a:r>
            <a:r>
              <a:rPr lang="ru-RU" sz="1600" b="1" dirty="0" err="1" smtClean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Ростелеком</a:t>
            </a:r>
            <a:r>
              <a:rPr lang="ru-RU" sz="1600" b="1" dirty="0" smtClean="0">
                <a:solidFill>
                  <a:schemeClr val="accent1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"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36712" y="3962209"/>
            <a:ext cx="193881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 «МТС»  </a:t>
            </a:r>
          </a:p>
          <a:p>
            <a:endParaRPr lang="ru-RU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ru-RU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«Билайн»</a:t>
            </a:r>
          </a:p>
          <a:p>
            <a:endParaRPr lang="ru-RU" sz="14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ru-RU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          «Теле-2»</a:t>
            </a:r>
          </a:p>
          <a:p>
            <a:endParaRPr lang="ru-RU" sz="14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ru-RU" sz="14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«Мегафон»</a:t>
            </a:r>
          </a:p>
          <a:p>
            <a:endParaRPr lang="ru-RU" sz="14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ru-RU" sz="14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ru-RU" sz="14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ru-RU" sz="1400" dirty="0" smtClean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endParaRPr lang="ru-RU" sz="14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621" y="3303992"/>
            <a:ext cx="2080860" cy="112520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75319">
            <a:off x="3218311" y="4282381"/>
            <a:ext cx="879144" cy="150027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75319">
            <a:off x="5378913" y="2445241"/>
            <a:ext cx="879144" cy="150027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113" y="3908092"/>
            <a:ext cx="517619" cy="399859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873" y="4303358"/>
            <a:ext cx="549341" cy="411142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612" y="4729375"/>
            <a:ext cx="581915" cy="319471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09" y="5070020"/>
            <a:ext cx="547671" cy="411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834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92973" y="141736"/>
            <a:ext cx="6651027" cy="6967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79225" y="284218"/>
            <a:ext cx="6651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Строительство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600521" y="6522949"/>
            <a:ext cx="553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339533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20</a:t>
            </a:r>
            <a:endParaRPr lang="ru-RU" b="1" i="1" dirty="0">
              <a:solidFill>
                <a:srgbClr val="339533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267200" y="951662"/>
            <a:ext cx="40808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Сфера сельского хозяйства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3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02" y="1162407"/>
            <a:ext cx="3380930" cy="64853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566" y="2914100"/>
            <a:ext cx="3380930" cy="849999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61813" y="3881621"/>
            <a:ext cx="3704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accent1">
                    <a:lumMod val="50000"/>
                  </a:schemeClr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10,4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тыс. кв. м</a:t>
            </a:r>
            <a:r>
              <a:rPr lang="ru-RU" sz="1600" dirty="0" smtClean="0">
                <a:solidFill>
                  <a:srgbClr val="418FCA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.</a:t>
            </a:r>
            <a:endParaRPr lang="ru-RU" sz="1600" dirty="0">
              <a:solidFill>
                <a:srgbClr val="418FCA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68718" y="1981899"/>
            <a:ext cx="171874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433,5</a:t>
            </a:r>
          </a:p>
          <a:p>
            <a:pPr algn="ctr"/>
            <a:r>
              <a:rPr lang="ru-RU" dirty="0" smtClean="0">
                <a:solidFill>
                  <a:schemeClr val="accent1">
                    <a:lumMod val="50000"/>
                  </a:schemeClr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тыс. кв. м</a:t>
            </a:r>
            <a:r>
              <a:rPr lang="ru-RU" sz="1600" dirty="0" smtClean="0">
                <a:solidFill>
                  <a:srgbClr val="418FCA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.</a:t>
            </a:r>
            <a:endParaRPr lang="ru-RU" sz="1600" dirty="0">
              <a:solidFill>
                <a:srgbClr val="418FCA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40070" y="1154035"/>
            <a:ext cx="270792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Общая площадь </a:t>
            </a:r>
          </a:p>
          <a:p>
            <a:pPr algn="ctr"/>
            <a:r>
              <a:rPr lang="ru-RU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жилищного фонда</a:t>
            </a:r>
            <a:endParaRPr lang="ru-RU" sz="1600" b="1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807037" y="3081279"/>
            <a:ext cx="20932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Количество введенного</a:t>
            </a:r>
          </a:p>
          <a:p>
            <a:pPr algn="ctr"/>
            <a:r>
              <a:rPr lang="ru-RU" sz="1600" b="1" dirty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в</a:t>
            </a:r>
            <a:r>
              <a:rPr lang="ru-RU" sz="1600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эксплуатацию жилья</a:t>
            </a:r>
            <a:endParaRPr lang="ru-RU" sz="1600" b="1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886200" y="1696284"/>
            <a:ext cx="512826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79388" algn="just"/>
            <a:r>
              <a:rPr lang="ru-RU" sz="1200" dirty="0" smtClean="0">
                <a:solidFill>
                  <a:srgbClr val="9D2AD0"/>
                </a:solidFill>
              </a:rPr>
              <a:t>На территории </a:t>
            </a:r>
            <a:r>
              <a:rPr lang="ru-RU" sz="1200" dirty="0" err="1" smtClean="0">
                <a:solidFill>
                  <a:srgbClr val="9D2AD0"/>
                </a:solidFill>
              </a:rPr>
              <a:t>Кочкуровского</a:t>
            </a:r>
            <a:r>
              <a:rPr lang="ru-RU" sz="1200" dirty="0" smtClean="0">
                <a:solidFill>
                  <a:srgbClr val="9D2AD0"/>
                </a:solidFill>
              </a:rPr>
              <a:t> муниципального района идет реализация </a:t>
            </a:r>
            <a:r>
              <a:rPr lang="ru-RU" sz="1200" dirty="0" smtClean="0">
                <a:solidFill>
                  <a:srgbClr val="9D2AD0"/>
                </a:solidFill>
                <a:ea typeface="Times New Roman"/>
              </a:rPr>
              <a:t>инвестиционных проектов:</a:t>
            </a:r>
          </a:p>
          <a:p>
            <a:pPr marL="171450" indent="-171450" algn="just">
              <a:buFontTx/>
              <a:buChar char="-"/>
            </a:pPr>
            <a:r>
              <a:rPr lang="ru-RU" sz="1200" dirty="0" smtClean="0">
                <a:solidFill>
                  <a:srgbClr val="9D2AD0"/>
                </a:solidFill>
              </a:rPr>
              <a:t>Строительство комбикормового завода и приобретение технологического оборудования для производства гранулированных комбикормов, мощностью 10 тонн в час;</a:t>
            </a:r>
          </a:p>
          <a:p>
            <a:pPr marL="171450" indent="-171450" algn="just">
              <a:buFontTx/>
              <a:buChar char="-"/>
            </a:pPr>
            <a:r>
              <a:rPr lang="ru-RU" sz="1200" dirty="0" smtClean="0">
                <a:solidFill>
                  <a:srgbClr val="9D2AD0"/>
                </a:solidFill>
              </a:rPr>
              <a:t>Строительство комплекса послеуборочной обработки зерна в ООО «Агрофирма «Норов», производственной мощностью 45 </a:t>
            </a:r>
            <a:r>
              <a:rPr lang="ru-RU" sz="1200" dirty="0" err="1" smtClean="0">
                <a:solidFill>
                  <a:srgbClr val="9D2AD0"/>
                </a:solidFill>
              </a:rPr>
              <a:t>тыс.тонн</a:t>
            </a:r>
            <a:r>
              <a:rPr lang="ru-RU" sz="1200" dirty="0" smtClean="0">
                <a:solidFill>
                  <a:srgbClr val="9D2AD0"/>
                </a:solidFill>
              </a:rPr>
              <a:t>.  </a:t>
            </a:r>
            <a:endParaRPr lang="ru-RU" sz="1200" dirty="0">
              <a:solidFill>
                <a:srgbClr val="9D2AD0"/>
              </a:solidFill>
            </a:endParaRPr>
          </a:p>
        </p:txBody>
      </p:sp>
      <p:pic>
        <p:nvPicPr>
          <p:cNvPr id="1026" name="Picture 2" descr="https://62info.ru/upload/iblock/cab/Stroitelstvo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53" y="4463197"/>
            <a:ext cx="3032635" cy="1515370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813" y="2009627"/>
            <a:ext cx="1046769" cy="796473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2346140" y="2280906"/>
            <a:ext cx="121537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 уровню 2020 года</a:t>
            </a:r>
            <a:endParaRPr lang="ru-RU" sz="105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43687" y="2127017"/>
            <a:ext cx="131123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134,9 %</a:t>
            </a:r>
            <a:endParaRPr lang="ru-RU" sz="1400" dirty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4171" y="3200400"/>
            <a:ext cx="4963029" cy="3322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650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/>
          <p:cNvPicPr>
            <a:picLocks noChangeAspect="1"/>
          </p:cNvPicPr>
          <p:nvPr/>
        </p:nvPicPr>
        <p:blipFill>
          <a:blip r:embed="rId2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497" y="1067892"/>
            <a:ext cx="2930055" cy="769608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92973" y="141736"/>
            <a:ext cx="6651027" cy="696798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35551" y="1068163"/>
            <a:ext cx="29665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Количество предприятий </a:t>
            </a:r>
          </a:p>
          <a:p>
            <a:pPr algn="ctr"/>
            <a:r>
              <a:rPr lang="ru-RU" sz="1600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розничной торговли</a:t>
            </a:r>
            <a:endParaRPr lang="ru-RU" sz="1400" b="1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224360" y="1888231"/>
            <a:ext cx="6046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>
                <a:solidFill>
                  <a:srgbClr val="418FCA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5</a:t>
            </a:r>
            <a:r>
              <a:rPr lang="ru-RU" sz="3200" b="1" dirty="0" smtClean="0">
                <a:solidFill>
                  <a:srgbClr val="418FCA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8</a:t>
            </a:r>
            <a:endParaRPr lang="ru-RU" sz="2800" dirty="0" smtClean="0">
              <a:solidFill>
                <a:srgbClr val="418FCA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220371" y="1392125"/>
            <a:ext cx="25771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Магазины </a:t>
            </a:r>
            <a:endParaRPr lang="ru-RU" b="1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3967492" y="4072779"/>
            <a:ext cx="263362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Обеспеченность населения торговыми площадями</a:t>
            </a:r>
          </a:p>
          <a:p>
            <a:pPr algn="ctr"/>
            <a:r>
              <a:rPr lang="ru-RU" sz="1600" b="1" dirty="0" smtClean="0">
                <a:solidFill>
                  <a:srgbClr val="9D2AD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на 1 тыс. чел.</a:t>
            </a:r>
            <a:endParaRPr lang="ru-RU" sz="1600" b="1" dirty="0">
              <a:solidFill>
                <a:srgbClr val="9D2AD0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51" name="Рисунок 5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707" y="3907533"/>
            <a:ext cx="1757073" cy="1317805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6324599" y="5596273"/>
            <a:ext cx="23039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874</a:t>
            </a:r>
          </a:p>
          <a:p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</a:t>
            </a:r>
            <a:r>
              <a:rPr lang="ru-RU" sz="28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в.м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09" y="2508786"/>
            <a:ext cx="2930055" cy="625054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504609" y="2549193"/>
            <a:ext cx="29300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Оборот розничной торговли</a:t>
            </a:r>
            <a:endParaRPr lang="ru-RU" sz="1400" b="1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918808" y="3276501"/>
            <a:ext cx="9915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516,6</a:t>
            </a:r>
            <a:endParaRPr lang="ru-RU" sz="2800" dirty="0" smtClean="0">
              <a:solidFill>
                <a:schemeClr val="accent1">
                  <a:lumMod val="50000"/>
                </a:schemeClr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  <a:p>
            <a:pPr algn="ctr"/>
            <a:r>
              <a:rPr lang="ru-RU" sz="16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млн</a:t>
            </a:r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. руб.</a:t>
            </a:r>
            <a:endParaRPr lang="ru-RU" sz="1400" dirty="0">
              <a:solidFill>
                <a:srgbClr val="007FAC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6" name="Picture 2" descr="http://www.dekor3d.ru/upload/iblock/378/378124e25a3161f32210a5ae5fe9182d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8891" y="3319698"/>
            <a:ext cx="740880" cy="558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7" name="TextBox 56"/>
          <p:cNvSpPr txBox="1"/>
          <p:nvPr/>
        </p:nvSpPr>
        <p:spPr>
          <a:xfrm>
            <a:off x="6005222" y="2868960"/>
            <a:ext cx="25771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Бытовое обслуживание</a:t>
            </a:r>
            <a:endParaRPr lang="ru-RU" b="1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58" name="Picture 2" descr="http://fbm.ru/wp-content/uploads/2015/10/52321671830b1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50" r="5916"/>
          <a:stretch/>
        </p:blipFill>
        <p:spPr bwMode="auto">
          <a:xfrm>
            <a:off x="4252232" y="2483814"/>
            <a:ext cx="1685569" cy="126417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810" y="2466361"/>
            <a:ext cx="1778494" cy="1333870"/>
          </a:xfrm>
          <a:prstGeom prst="rect">
            <a:avLst/>
          </a:prstGeom>
        </p:spPr>
      </p:pic>
      <p:pic>
        <p:nvPicPr>
          <p:cNvPr id="60" name="Picture 4" descr="http://images.aif.ru/008/168/416a502890c5bbef90211e8644c3977d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10" t="288" r="18606" b="-288"/>
          <a:stretch/>
        </p:blipFill>
        <p:spPr bwMode="auto">
          <a:xfrm>
            <a:off x="6898299" y="1053210"/>
            <a:ext cx="1685569" cy="126417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0047" y="1018362"/>
            <a:ext cx="1778494" cy="133387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7354525" y="1084348"/>
            <a:ext cx="12225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52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284302" y="2756362"/>
            <a:ext cx="17289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64" name="Picture 8" descr="http://www.infovoronezh.ru/images/News/604755735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26" y="4178342"/>
            <a:ext cx="3344559" cy="164515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00" y="1888230"/>
            <a:ext cx="787511" cy="564630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2472783" y="315616"/>
            <a:ext cx="66914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Потребительский рынок товаров и услуг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333759" y="4041903"/>
            <a:ext cx="814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FF000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306</a:t>
            </a:r>
            <a:endParaRPr lang="ru-RU" sz="2800" dirty="0" smtClean="0">
              <a:solidFill>
                <a:srgbClr val="FF0000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13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6" name="Picture 1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4"/>
          <a:stretch/>
        </p:blipFill>
        <p:spPr bwMode="auto">
          <a:xfrm>
            <a:off x="3110921" y="5078605"/>
            <a:ext cx="3227332" cy="1812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86" y="3356969"/>
            <a:ext cx="5181968" cy="970490"/>
          </a:xfrm>
          <a:prstGeom prst="rect">
            <a:avLst/>
          </a:prstGeom>
          <a:ln>
            <a:noFill/>
            <a:prstDash val="lgDash"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543" r="48051" b="23090"/>
          <a:stretch/>
        </p:blipFill>
        <p:spPr bwMode="auto">
          <a:xfrm>
            <a:off x="1629856" y="1043822"/>
            <a:ext cx="3264406" cy="2304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446" r="-2864" b="6575"/>
          <a:stretch/>
        </p:blipFill>
        <p:spPr bwMode="auto">
          <a:xfrm>
            <a:off x="6440143" y="5263910"/>
            <a:ext cx="2768237" cy="1594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8">
            <a:duotone>
              <a:prstClr val="black"/>
              <a:srgbClr val="FFFFB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8556" y="4207531"/>
            <a:ext cx="6369538" cy="1056379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outerShdw blurRad="50800" dist="50800" dir="5400000" sx="99000" sy="99000" algn="ctr" rotWithShape="0">
              <a:srgbClr val="000000">
                <a:alpha val="0"/>
              </a:srgbClr>
            </a:outerShdw>
            <a:reflection stA="97000" endPos="0" dist="508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525014" y="0"/>
            <a:ext cx="6651027" cy="6967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84438" y="-155250"/>
            <a:ext cx="66510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Образование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41341" y="4362997"/>
            <a:ext cx="33253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Учреждений дошкольного образования</a:t>
            </a:r>
            <a:endParaRPr lang="ru-RU" sz="16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878538" y="3356969"/>
            <a:ext cx="29982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У</a:t>
            </a:r>
            <a:r>
              <a:rPr lang="ru-RU" sz="16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чреждений общего образования</a:t>
            </a:r>
            <a:endParaRPr lang="ru-RU" sz="16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-54427" y="3397537"/>
            <a:ext cx="204651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Общее </a:t>
            </a:r>
          </a:p>
          <a:p>
            <a:pPr algn="ctr"/>
            <a:r>
              <a:rPr lang="ru-RU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образование</a:t>
            </a:r>
            <a:endParaRPr lang="ru-RU" sz="11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506807" y="3575952"/>
            <a:ext cx="32082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     </a:t>
            </a:r>
            <a:r>
              <a:rPr lang="ru-RU" sz="1400" dirty="0" smtClean="0">
                <a:solidFill>
                  <a:srgbClr val="9999F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(3  средних школы  с 2  филиалами</a:t>
            </a:r>
            <a:r>
              <a:rPr lang="ru-RU" sz="1600" dirty="0" smtClean="0">
                <a:solidFill>
                  <a:srgbClr val="9999F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</a:t>
            </a:r>
            <a:endParaRPr lang="ru-RU" sz="1600" dirty="0">
              <a:solidFill>
                <a:srgbClr val="9999FF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ru-RU" sz="1600" dirty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10">
            <a:duotone>
              <a:prstClr val="black"/>
              <a:srgbClr val="D1FFFF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3177" y="3348180"/>
            <a:ext cx="4134080" cy="988067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5001318" y="3514396"/>
            <a:ext cx="22875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Дополнительное </a:t>
            </a:r>
          </a:p>
          <a:p>
            <a:pPr algn="ctr"/>
            <a:r>
              <a:rPr lang="ru-RU" sz="20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образование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872694" y="4362997"/>
            <a:ext cx="1842339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Дошкольное</a:t>
            </a:r>
          </a:p>
          <a:p>
            <a:pPr algn="ctr"/>
            <a:r>
              <a:rPr lang="ru-RU" sz="2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образование</a:t>
            </a:r>
          </a:p>
          <a:p>
            <a:pPr algn="ctr"/>
            <a:endParaRPr lang="ru-RU" sz="1100" b="1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806785" y="3936147"/>
            <a:ext cx="32093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FF66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   Численность школьников  </a:t>
            </a:r>
            <a:r>
              <a:rPr lang="ru-RU" sz="1800" dirty="0" smtClean="0">
                <a:solidFill>
                  <a:srgbClr val="FF66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582 </a:t>
            </a:r>
            <a:r>
              <a:rPr lang="ru-RU" sz="1600" dirty="0" smtClean="0">
                <a:solidFill>
                  <a:srgbClr val="FF66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чел.</a:t>
            </a:r>
            <a:r>
              <a:rPr lang="ru-RU" sz="16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ru-RU" sz="16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93822" y="3222009"/>
            <a:ext cx="60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3</a:t>
            </a:r>
            <a:endParaRPr lang="ru-RU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413105" y="4341869"/>
            <a:ext cx="8092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3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 rot="10800000" flipV="1">
            <a:off x="4747690" y="4878551"/>
            <a:ext cx="41323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rgbClr val="FF66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Воспитанников </a:t>
            </a:r>
            <a:r>
              <a:rPr lang="ru-RU" sz="2000" dirty="0" smtClean="0">
                <a:solidFill>
                  <a:srgbClr val="FF66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215</a:t>
            </a:r>
            <a:r>
              <a:rPr lang="ru-RU" sz="1600" dirty="0" smtClean="0">
                <a:solidFill>
                  <a:srgbClr val="FF66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чел.</a:t>
            </a:r>
            <a:endParaRPr lang="ru-RU" sz="1600" dirty="0">
              <a:solidFill>
                <a:srgbClr val="FF66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501483" y="4003315"/>
            <a:ext cx="26957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Обучаются  860 </a:t>
            </a:r>
            <a:r>
              <a:rPr lang="ru-RU" sz="1600" b="1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sz="16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чел.</a:t>
            </a:r>
            <a:endParaRPr lang="ru-RU" sz="1600" dirty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29" r="8250" b="21264"/>
          <a:stretch/>
        </p:blipFill>
        <p:spPr bwMode="auto">
          <a:xfrm>
            <a:off x="-1" y="0"/>
            <a:ext cx="3110921" cy="198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8" r="16544" b="15457"/>
          <a:stretch/>
        </p:blipFill>
        <p:spPr bwMode="auto">
          <a:xfrm>
            <a:off x="10886" y="1807006"/>
            <a:ext cx="1981200" cy="167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499065" y="4409163"/>
            <a:ext cx="42424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245776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  <a:r>
              <a:rPr lang="ru-RU" sz="1300" dirty="0">
                <a:solidFill>
                  <a:srgbClr val="9999FF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(3</a:t>
            </a:r>
            <a:r>
              <a:rPr lang="ru-RU" sz="1300" dirty="0">
                <a:solidFill>
                  <a:srgbClr val="9999FF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детских сада и 2 группы кратковременного пребывания) </a:t>
            </a:r>
            <a:endParaRPr lang="ru-RU" sz="1300" dirty="0">
              <a:solidFill>
                <a:srgbClr val="9999FF"/>
              </a:solidFill>
            </a:endParaRPr>
          </a:p>
        </p:txBody>
      </p:sp>
      <p:pic>
        <p:nvPicPr>
          <p:cNvPr id="33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127" y="479527"/>
            <a:ext cx="3695281" cy="2434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825" y="1801587"/>
            <a:ext cx="2394856" cy="1675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15" cstate="print">
            <a:duotone>
              <a:prstClr val="black"/>
              <a:srgbClr val="76C981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colorTemperature colorTemp="47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742" y="2728899"/>
            <a:ext cx="2244514" cy="747784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713561" y="2737519"/>
            <a:ext cx="272287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МБУ ДО «</a:t>
            </a:r>
            <a:r>
              <a:rPr lang="ru-RU" sz="1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Подлеснотавлинская</a:t>
            </a:r>
            <a:r>
              <a:rPr lang="ru-RU" sz="1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экспериментальная детская художественная школа»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487663" y="3476183"/>
            <a:ext cx="26563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Учреждений  </a:t>
            </a:r>
          </a:p>
          <a:p>
            <a:pPr algn="ctr"/>
            <a:r>
              <a:rPr lang="ru-RU" sz="1600" dirty="0" err="1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доп.образования</a:t>
            </a:r>
            <a:endParaRPr lang="ru-RU" sz="16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8413105" y="3397537"/>
            <a:ext cx="7343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3</a:t>
            </a:r>
            <a:endParaRPr lang="ru-RU" sz="3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559" y="4409163"/>
            <a:ext cx="2989405" cy="2411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8209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40" t="30265" r="4572" b="1"/>
          <a:stretch/>
        </p:blipFill>
        <p:spPr bwMode="auto">
          <a:xfrm>
            <a:off x="-10886" y="741780"/>
            <a:ext cx="6369666" cy="2319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92973" y="141736"/>
            <a:ext cx="6651027" cy="6967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92974" y="280115"/>
            <a:ext cx="65587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Спорт</a:t>
            </a:r>
            <a:endParaRPr lang="ru-RU" sz="2800" dirty="0" smtClean="0">
              <a:solidFill>
                <a:schemeClr val="bg1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678357" y="3014059"/>
            <a:ext cx="47612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00" dirty="0" smtClean="0">
                <a:solidFill>
                  <a:schemeClr val="accent6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Физкультурно-оздоровительный комплекс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5192204" y="1447800"/>
            <a:ext cx="36849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59C059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</a:t>
            </a:r>
            <a:r>
              <a:rPr lang="ru-RU" sz="3600" b="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725</a:t>
            </a:r>
            <a:r>
              <a:rPr lang="ru-RU" sz="2800" b="1" dirty="0" smtClean="0">
                <a:solidFill>
                  <a:srgbClr val="59C059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чел</a:t>
            </a:r>
            <a:r>
              <a:rPr lang="ru-RU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endParaRPr lang="ru-RU" sz="2800" dirty="0">
              <a:solidFill>
                <a:srgbClr val="59C059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427044" y="741780"/>
            <a:ext cx="59628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9D2AD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Численность населения, занимающаяся физкультурой и спортом в районе</a:t>
            </a:r>
            <a:endParaRPr lang="ru-RU" sz="2400" dirty="0">
              <a:solidFill>
                <a:srgbClr val="9D2AD0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47826" y="3405477"/>
            <a:ext cx="54522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sz="2000" dirty="0" smtClean="0">
                <a:solidFill>
                  <a:schemeClr val="bg2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Спортсмены приняли участие в 18 республиканских         и 1 всероссийском соревнованиях</a:t>
            </a:r>
            <a:endParaRPr lang="ru-RU" sz="2000" dirty="0">
              <a:solidFill>
                <a:schemeClr val="bg2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57" t="12172" r="16130" b="11071"/>
          <a:stretch/>
        </p:blipFill>
        <p:spPr bwMode="auto">
          <a:xfrm>
            <a:off x="6408459" y="4514479"/>
            <a:ext cx="2745421" cy="2203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2" t="15052"/>
          <a:stretch/>
        </p:blipFill>
        <p:spPr bwMode="auto">
          <a:xfrm>
            <a:off x="2803704" y="4231898"/>
            <a:ext cx="3648893" cy="2469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9" r="26342" b="3702"/>
          <a:stretch/>
        </p:blipFill>
        <p:spPr bwMode="auto">
          <a:xfrm>
            <a:off x="-43543" y="4103196"/>
            <a:ext cx="2995057" cy="27548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780" y="1989413"/>
            <a:ext cx="2795100" cy="2524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9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585" y="4494945"/>
            <a:ext cx="2946415" cy="23947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330" y="4670497"/>
            <a:ext cx="2874703" cy="2206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" t="24636"/>
          <a:stretch/>
        </p:blipFill>
        <p:spPr bwMode="auto">
          <a:xfrm>
            <a:off x="-16725" y="326947"/>
            <a:ext cx="3888293" cy="2594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45707" y="-43599"/>
            <a:ext cx="6651027" cy="6967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23089" y="-4089"/>
            <a:ext cx="3348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Культура</a:t>
            </a:r>
          </a:p>
        </p:txBody>
      </p:sp>
      <p:pic>
        <p:nvPicPr>
          <p:cNvPr id="36" name="Рисунок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860" y="2986173"/>
            <a:ext cx="1481113" cy="654270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3452069" y="2663544"/>
            <a:ext cx="18466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solidFill>
                  <a:srgbClr val="24577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Библиотеки</a:t>
            </a:r>
            <a:endParaRPr lang="ru-RU" sz="1600" b="1" dirty="0">
              <a:solidFill>
                <a:srgbClr val="24577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990406" y="2932557"/>
            <a:ext cx="703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FF99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13</a:t>
            </a:r>
            <a:endParaRPr lang="ru-RU" sz="4000" b="1" dirty="0">
              <a:solidFill>
                <a:srgbClr val="FFFF99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1932605" y="4823303"/>
            <a:ext cx="848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dirty="0" smtClean="0">
                <a:solidFill>
                  <a:srgbClr val="FF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12</a:t>
            </a:r>
            <a:endParaRPr lang="ru-RU" sz="1800" b="1" dirty="0">
              <a:solidFill>
                <a:srgbClr val="FF000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941267" y="-79921"/>
            <a:ext cx="42554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accent2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 2021 г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проведено</a:t>
            </a:r>
          </a:p>
          <a:p>
            <a:pPr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1767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мероприятий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 сфере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культуры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3371114" y="3626720"/>
            <a:ext cx="19276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 библиотеках зарегистрировано  8405 читателей, книговыдача </a:t>
            </a:r>
          </a:p>
          <a:p>
            <a:pPr algn="ctr"/>
            <a:r>
              <a:rPr lang="ru-RU" sz="1400" dirty="0">
                <a:solidFill>
                  <a:schemeClr val="accent2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sz="1400" dirty="0" smtClean="0">
                <a:solidFill>
                  <a:schemeClr val="accent2">
                    <a:lumMod val="7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193 339 экземпляра</a:t>
            </a:r>
            <a:endParaRPr lang="ru-RU" sz="1400" dirty="0">
              <a:solidFill>
                <a:schemeClr val="accent2">
                  <a:lumMod val="7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4941267" y="4301165"/>
            <a:ext cx="1258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24577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Музеи</a:t>
            </a:r>
            <a:endParaRPr lang="ru-RU" sz="1800" b="1" dirty="0">
              <a:solidFill>
                <a:srgbClr val="245776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35" name="Рисунок 34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76C981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48" y="2369705"/>
            <a:ext cx="3403088" cy="525914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498712" y="2397728"/>
            <a:ext cx="3473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МБУК «Районный центр национальной культуры, </a:t>
            </a:r>
          </a:p>
          <a:p>
            <a:pPr algn="ctr"/>
            <a:r>
              <a:rPr lang="ru-RU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народных промыслов и ремесел»</a:t>
            </a:r>
            <a:endParaRPr lang="ru-RU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555508" y="802392"/>
            <a:ext cx="1481113" cy="181588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bg2"/>
                </a:solidFill>
              </a:rPr>
              <a:t>В </a:t>
            </a:r>
            <a:r>
              <a:rPr lang="ru-RU" sz="1600" dirty="0" err="1" smtClean="0">
                <a:solidFill>
                  <a:schemeClr val="bg2"/>
                </a:solidFill>
              </a:rPr>
              <a:t>с.Сабаево</a:t>
            </a:r>
            <a:r>
              <a:rPr lang="ru-RU" sz="1600" dirty="0" smtClean="0">
                <a:solidFill>
                  <a:schemeClr val="bg2"/>
                </a:solidFill>
              </a:rPr>
              <a:t> </a:t>
            </a:r>
            <a:r>
              <a:rPr lang="ru-RU" sz="1600" dirty="0">
                <a:solidFill>
                  <a:schemeClr val="bg2"/>
                </a:solidFill>
              </a:rPr>
              <a:t>открылась модельная TRAVEL-библиотека «</a:t>
            </a:r>
            <a:r>
              <a:rPr lang="ru-RU" sz="1600" dirty="0" err="1">
                <a:solidFill>
                  <a:schemeClr val="bg2"/>
                </a:solidFill>
              </a:rPr>
              <a:t>Сурские</a:t>
            </a:r>
            <a:r>
              <a:rPr lang="ru-RU" sz="1600" dirty="0">
                <a:solidFill>
                  <a:schemeClr val="bg2"/>
                </a:solidFill>
              </a:rPr>
              <a:t> мотивы»</a:t>
            </a: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5" t="31718" r="34882" b="28269"/>
          <a:stretch/>
        </p:blipFill>
        <p:spPr bwMode="auto">
          <a:xfrm>
            <a:off x="4910113" y="656423"/>
            <a:ext cx="4233887" cy="2149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673" r="-2881" b="8741"/>
          <a:stretch/>
        </p:blipFill>
        <p:spPr bwMode="auto">
          <a:xfrm>
            <a:off x="5265358" y="2311899"/>
            <a:ext cx="4050333" cy="207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8" t="-710" r="10976" b="12459"/>
          <a:stretch/>
        </p:blipFill>
        <p:spPr bwMode="auto">
          <a:xfrm>
            <a:off x="203046" y="2910786"/>
            <a:ext cx="3195339" cy="2204107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346" y="4452125"/>
            <a:ext cx="987347" cy="740510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440927" y="4528143"/>
            <a:ext cx="9301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12</a:t>
            </a:r>
            <a:endParaRPr lang="ru-RU" b="1" dirty="0">
              <a:solidFill>
                <a:schemeClr val="accent2">
                  <a:lumMod val="40000"/>
                  <a:lumOff val="6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321780" y="2953343"/>
            <a:ext cx="240261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1200" b="1">
                <a:solidFill>
                  <a:srgbClr val="24577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r>
              <a:rPr lang="ru-RU" sz="1600" dirty="0" smtClean="0">
                <a:solidFill>
                  <a:srgbClr val="002060"/>
                </a:solidFill>
              </a:rPr>
              <a:t>Клубные </a:t>
            </a:r>
            <a:r>
              <a:rPr lang="ru-RU" sz="1600" dirty="0">
                <a:solidFill>
                  <a:srgbClr val="002060"/>
                </a:solidFill>
              </a:rPr>
              <a:t>учреждения</a:t>
            </a:r>
          </a:p>
        </p:txBody>
      </p:sp>
      <p:pic>
        <p:nvPicPr>
          <p:cNvPr id="66" name="Рисунок 6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7094" y="4604559"/>
            <a:ext cx="1412762" cy="6059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339695" y="4528143"/>
            <a:ext cx="4475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dirty="0">
                <a:solidFill>
                  <a:srgbClr val="FFFF99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</a:t>
            </a:r>
            <a:endParaRPr lang="ru-RU" sz="4000" b="1" dirty="0">
              <a:solidFill>
                <a:srgbClr val="FFFF99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5094937"/>
            <a:ext cx="3085930" cy="1815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998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9" t="36641" r="4163" b="9625"/>
          <a:stretch/>
        </p:blipFill>
        <p:spPr bwMode="auto">
          <a:xfrm>
            <a:off x="3541344" y="3250585"/>
            <a:ext cx="2056883" cy="132783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E8E8A8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5269431"/>
            <a:ext cx="5510397" cy="998347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outerShdw blurRad="50800" dist="50800" dir="5400000" sx="99000" sy="99000" algn="ctr" rotWithShape="0">
              <a:srgbClr val="000000">
                <a:alpha val="0"/>
              </a:srgbClr>
            </a:outerShdw>
            <a:reflection stA="97000" endPos="0" dist="50800" dir="5400000" sy="-100000" algn="bl" rotWithShape="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492973" y="141736"/>
            <a:ext cx="6651027" cy="69679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92973" y="282996"/>
            <a:ext cx="65182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Здравоохранение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6194787"/>
              </p:ext>
            </p:extLst>
          </p:nvPr>
        </p:nvGraphicFramePr>
        <p:xfrm>
          <a:off x="267024" y="849420"/>
          <a:ext cx="3847776" cy="19699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28533">
                  <a:extLst>
                    <a:ext uri="{9D8B030D-6E8A-4147-A177-3AD203B41FA5}">
                      <a16:colId xmlns="" xmlns:a16="http://schemas.microsoft.com/office/drawing/2014/main" val="2891352032"/>
                    </a:ext>
                  </a:extLst>
                </a:gridCol>
                <a:gridCol w="619243">
                  <a:extLst>
                    <a:ext uri="{9D8B030D-6E8A-4147-A177-3AD203B41FA5}">
                      <a16:colId xmlns="" xmlns:a16="http://schemas.microsoft.com/office/drawing/2014/main" val="264918717"/>
                    </a:ext>
                  </a:extLst>
                </a:gridCol>
              </a:tblGrid>
              <a:tr h="337358">
                <a:tc gridSpan="2">
                  <a:txBody>
                    <a:bodyPr/>
                    <a:lstStyle/>
                    <a:p>
                      <a:pPr algn="ctr"/>
                      <a:r>
                        <a:rPr lang="ru-RU" sz="1600" cap="all" baseline="0" dirty="0" smtClean="0"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Сеть медицинских учреждений</a:t>
                      </a:r>
                      <a:endParaRPr lang="ru-RU" sz="1600" cap="all" baseline="0" dirty="0"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10604" marR="110604" marT="41476" marB="41476" anchor="ctr">
                    <a:solidFill>
                      <a:srgbClr val="59C0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35983299"/>
                  </a:ext>
                </a:extLst>
              </a:tr>
              <a:tr h="526151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rgbClr val="245776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Детская поликлиника №1</a:t>
                      </a:r>
                    </a:p>
                    <a:p>
                      <a:r>
                        <a:rPr lang="ru-RU" sz="1400" dirty="0" smtClean="0">
                          <a:solidFill>
                            <a:srgbClr val="245776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Поликлиника № 4 ГБУЗ РМ РКБ №5</a:t>
                      </a:r>
                      <a:endParaRPr lang="ru-RU" sz="1400" dirty="0">
                        <a:solidFill>
                          <a:srgbClr val="245776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10604" marR="110604" marT="41476" marB="41476" anchor="ctr">
                    <a:solidFill>
                      <a:srgbClr val="D1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dirty="0">
                        <a:solidFill>
                          <a:srgbClr val="59C0D5"/>
                        </a:solidFill>
                        <a:latin typeface="Open Sans Semibold" panose="020B0706030804020204" pitchFamily="34" charset="0"/>
                        <a:ea typeface="Open Sans Semibold" panose="020B0706030804020204" pitchFamily="34" charset="0"/>
                        <a:cs typeface="Open Sans Semibold" panose="020B0706030804020204" pitchFamily="34" charset="0"/>
                      </a:endParaRPr>
                    </a:p>
                  </a:txBody>
                  <a:tcPr anchor="ctr">
                    <a:solidFill>
                      <a:srgbClr val="D1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22429711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245776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ФАП</a:t>
                      </a:r>
                      <a:endParaRPr lang="ru-RU" sz="1400" dirty="0">
                        <a:solidFill>
                          <a:srgbClr val="245776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10604" marR="110604" marT="41476" marB="41476" anchor="ctr">
                    <a:solidFill>
                      <a:srgbClr val="D1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59C0D5"/>
                          </a:solidFill>
                          <a:latin typeface="Open Sans Semibold" panose="020B0706030804020204" pitchFamily="34" charset="0"/>
                          <a:ea typeface="Open Sans Semibold" panose="020B0706030804020204" pitchFamily="34" charset="0"/>
                          <a:cs typeface="Open Sans Semibold" panose="020B0706030804020204" pitchFamily="34" charset="0"/>
                        </a:rPr>
                        <a:t>13</a:t>
                      </a:r>
                      <a:endParaRPr lang="ru-RU" sz="1800" dirty="0">
                        <a:solidFill>
                          <a:srgbClr val="59C0D5"/>
                        </a:solidFill>
                        <a:latin typeface="Open Sans Semibold" panose="020B0706030804020204" pitchFamily="34" charset="0"/>
                        <a:ea typeface="Open Sans Semibold" panose="020B0706030804020204" pitchFamily="34" charset="0"/>
                        <a:cs typeface="Open Sans Semibold" panose="020B0706030804020204" pitchFamily="34" charset="0"/>
                      </a:endParaRPr>
                    </a:p>
                  </a:txBody>
                  <a:tcPr marL="110604" marR="110604" marT="41476" marB="41476" anchor="ctr">
                    <a:solidFill>
                      <a:srgbClr val="D1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815169501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solidFill>
                            <a:srgbClr val="245776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Поликлиника</a:t>
                      </a:r>
                      <a:endParaRPr lang="ru-RU" sz="1400" dirty="0">
                        <a:solidFill>
                          <a:srgbClr val="245776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10604" marR="110604" marT="41476" marB="41476" anchor="ctr">
                    <a:solidFill>
                      <a:srgbClr val="D1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59C0D5"/>
                          </a:solidFill>
                          <a:latin typeface="Open Sans Semibold" panose="020B0706030804020204" pitchFamily="34" charset="0"/>
                          <a:ea typeface="Open Sans Semibold" panose="020B0706030804020204" pitchFamily="34" charset="0"/>
                          <a:cs typeface="Open Sans Semibold" panose="020B0706030804020204" pitchFamily="34" charset="0"/>
                        </a:rPr>
                        <a:t>1</a:t>
                      </a:r>
                      <a:endParaRPr lang="ru-RU" sz="1800" dirty="0">
                        <a:solidFill>
                          <a:srgbClr val="59C0D5"/>
                        </a:solidFill>
                        <a:latin typeface="Open Sans Semibold" panose="020B0706030804020204" pitchFamily="34" charset="0"/>
                        <a:ea typeface="Open Sans Semibold" panose="020B0706030804020204" pitchFamily="34" charset="0"/>
                        <a:cs typeface="Open Sans Semibold" panose="020B0706030804020204" pitchFamily="34" charset="0"/>
                      </a:endParaRPr>
                    </a:p>
                  </a:txBody>
                  <a:tcPr marL="110604" marR="110604" marT="41476" marB="41476" anchor="ctr">
                    <a:solidFill>
                      <a:srgbClr val="D1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691556949"/>
                  </a:ext>
                </a:extLst>
              </a:tr>
              <a:tr h="368824">
                <a:tc>
                  <a:txBody>
                    <a:bodyPr/>
                    <a:lstStyle/>
                    <a:p>
                      <a:r>
                        <a:rPr lang="ru-RU" sz="1400" dirty="0" err="1" smtClean="0">
                          <a:solidFill>
                            <a:srgbClr val="245776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Семилейская</a:t>
                      </a:r>
                      <a:r>
                        <a:rPr lang="ru-RU" sz="1400" baseline="0" dirty="0" smtClean="0">
                          <a:solidFill>
                            <a:srgbClr val="245776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245776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врачебная амбулатория</a:t>
                      </a:r>
                      <a:endParaRPr lang="ru-RU" sz="1400" dirty="0">
                        <a:solidFill>
                          <a:srgbClr val="245776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10604" marR="110604" marT="41476" marB="41476" anchor="ctr">
                    <a:solidFill>
                      <a:srgbClr val="D1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solidFill>
                            <a:srgbClr val="59C0D5"/>
                          </a:solidFill>
                          <a:latin typeface="Open Sans Semibold" panose="020B0706030804020204" pitchFamily="34" charset="0"/>
                          <a:ea typeface="Open Sans Semibold" panose="020B0706030804020204" pitchFamily="34" charset="0"/>
                          <a:cs typeface="Open Sans Semibold" panose="020B0706030804020204" pitchFamily="34" charset="0"/>
                        </a:rPr>
                        <a:t>1</a:t>
                      </a:r>
                    </a:p>
                  </a:txBody>
                  <a:tcPr marL="110604" marR="110604" marT="41476" marB="41476" anchor="ctr">
                    <a:solidFill>
                      <a:srgbClr val="D1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7906224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494" y="3015885"/>
            <a:ext cx="1412772" cy="10595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854" y="2927835"/>
            <a:ext cx="1425000" cy="106875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181638" y="2937213"/>
            <a:ext cx="21735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Количество</a:t>
            </a:r>
            <a:r>
              <a:rPr lang="en-US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 </a:t>
            </a:r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коек</a:t>
            </a:r>
            <a:endParaRPr lang="ru-RU" sz="14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87307" y="3953452"/>
            <a:ext cx="109536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Численность</a:t>
            </a:r>
          </a:p>
          <a:p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врачей в</a:t>
            </a:r>
          </a:p>
          <a:p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районе</a:t>
            </a:r>
            <a:endParaRPr lang="ru-RU" sz="14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785611" y="4149936"/>
            <a:ext cx="16885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Численность </a:t>
            </a:r>
          </a:p>
          <a:p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среднего медицинского</a:t>
            </a:r>
          </a:p>
          <a:p>
            <a:r>
              <a:rPr lang="ru-RU" sz="1400" dirty="0" smtClean="0">
                <a:solidFill>
                  <a:srgbClr val="007FAC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 персонала</a:t>
            </a:r>
            <a:endParaRPr lang="ru-RU" sz="1400" dirty="0">
              <a:solidFill>
                <a:srgbClr val="007FAC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7976" y="5257924"/>
            <a:ext cx="53579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   </a:t>
            </a:r>
            <a:r>
              <a:rPr lang="ru-RU" sz="14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 2021 году произошли  структурные изменения в здравоохранении  района: реорганизована </a:t>
            </a:r>
            <a:r>
              <a:rPr lang="ru-RU" sz="1400" dirty="0" err="1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Кочкуровская</a:t>
            </a:r>
            <a:r>
              <a:rPr lang="ru-RU" sz="14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поликлиника. Взрослое население района стало обслуживаться  поликлиникой №4 ГБУЗ РМ РКБ №5, детское население – детской  поликлиникой №1.  </a:t>
            </a:r>
            <a:endParaRPr lang="ru-RU" sz="1400" dirty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" y="4980925"/>
            <a:ext cx="756610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dirty="0" smtClean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  </a:t>
            </a:r>
            <a:endParaRPr lang="ru-RU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680782" y="3200066"/>
            <a:ext cx="106539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</a:t>
            </a:r>
          </a:p>
          <a:p>
            <a:pPr algn="ctr"/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шт.</a:t>
            </a:r>
            <a:endParaRPr lang="ru-RU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75" y="2907678"/>
            <a:ext cx="1597025" cy="1089405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377947" y="2923601"/>
            <a:ext cx="11522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13</a:t>
            </a:r>
            <a:endParaRPr lang="ru-RU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ru-RU" sz="2400" dirty="0" smtClean="0">
                <a:solidFill>
                  <a:srgbClr val="00B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чел.</a:t>
            </a:r>
            <a:endParaRPr lang="ru-RU" sz="2400" dirty="0">
              <a:solidFill>
                <a:srgbClr val="00BFD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338" y="2846679"/>
            <a:ext cx="1527089" cy="1208522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2308919" y="2981420"/>
            <a:ext cx="120370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34</a:t>
            </a:r>
            <a:endParaRPr lang="ru-RU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ru-RU" sz="20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чел.</a:t>
            </a:r>
            <a:endParaRPr lang="ru-RU" sz="20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E8E8A8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538" y="2615290"/>
            <a:ext cx="4114801" cy="584776"/>
          </a:xfrm>
          <a:prstGeom prst="rect">
            <a:avLst/>
          </a:prstGeom>
          <a:effectLst>
            <a:glow rad="127000">
              <a:schemeClr val="accent1">
                <a:alpha val="0"/>
              </a:schemeClr>
            </a:glow>
            <a:outerShdw blurRad="50800" dist="50800" dir="5400000" sx="99000" sy="99000" algn="ctr" rotWithShape="0">
              <a:srgbClr val="000000">
                <a:alpha val="0"/>
              </a:srgbClr>
            </a:outerShdw>
            <a:reflection stA="97000" endPos="0" dist="50800" dir="5400000" sy="-100000" algn="bl" rotWithShape="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4778829" y="2649026"/>
            <a:ext cx="44742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В </a:t>
            </a:r>
            <a:r>
              <a:rPr lang="ru-RU" sz="16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2022 </a:t>
            </a:r>
            <a:r>
              <a:rPr lang="ru-RU" sz="1600" dirty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году </a:t>
            </a:r>
            <a:r>
              <a:rPr lang="ru-RU" sz="16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завершен капитальный ремонт здания  поликлиники.</a:t>
            </a:r>
            <a:endParaRPr lang="ru-RU" sz="1600" dirty="0"/>
          </a:p>
        </p:txBody>
      </p:sp>
      <p:sp>
        <p:nvSpPr>
          <p:cNvPr id="9" name="AutoShape 2" descr="https://izvmor.ru/wp-content/uploads/2022/09/img_4555-696x463.jpg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469" y="744661"/>
            <a:ext cx="3037839" cy="1882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46" t="14357" r="65760" b="5360"/>
          <a:stretch/>
        </p:blipFill>
        <p:spPr bwMode="auto">
          <a:xfrm>
            <a:off x="4397594" y="744661"/>
            <a:ext cx="1716875" cy="1882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70" r="-1363" b="6673"/>
          <a:stretch/>
        </p:blipFill>
        <p:spPr bwMode="auto">
          <a:xfrm>
            <a:off x="5665973" y="3200065"/>
            <a:ext cx="3440024" cy="27951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238"/>
          <a:stretch/>
        </p:blipFill>
        <p:spPr bwMode="auto">
          <a:xfrm>
            <a:off x="3185129" y="4485878"/>
            <a:ext cx="1212465" cy="772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480" y="4075464"/>
            <a:ext cx="1209494" cy="12094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49" t="7560" r="5829" b="10252"/>
          <a:stretch/>
        </p:blipFill>
        <p:spPr bwMode="auto">
          <a:xfrm>
            <a:off x="6376260" y="5211082"/>
            <a:ext cx="2776048" cy="1646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039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400" y="287695"/>
            <a:ext cx="6651027" cy="69679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914399" y="518526"/>
            <a:ext cx="6651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SWOT</a:t>
            </a:r>
            <a:r>
              <a:rPr lang="ru-RU" sz="24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-анализ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428425"/>
              </p:ext>
            </p:extLst>
          </p:nvPr>
        </p:nvGraphicFramePr>
        <p:xfrm>
          <a:off x="480541" y="1167635"/>
          <a:ext cx="7699266" cy="38309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0591"/>
                <a:gridCol w="5268675"/>
              </a:tblGrid>
              <a:tr h="1538501">
                <a:tc>
                  <a:txBody>
                    <a:bodyPr/>
                    <a:lstStyle/>
                    <a:p>
                      <a:pPr marL="0" marR="20955" lvl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None/>
                        <a:tabLst>
                          <a:tab pos="291465" algn="l"/>
                        </a:tabLst>
                        <a:defRPr/>
                      </a:pPr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Сильные стороны</a:t>
                      </a:r>
                    </a:p>
                    <a:p>
                      <a:pPr marL="0" marR="20955" lvl="0" indent="0" algn="ctr" defTabSz="755934" rtl="0" eaLnBrk="1" latinLnBrk="0" hangingPunct="1">
                        <a:spcAft>
                          <a:spcPts val="0"/>
                        </a:spcAft>
                        <a:buFont typeface="Symbol" panose="05050102010706020507" pitchFamily="18" charset="2"/>
                        <a:buNone/>
                        <a:tabLst>
                          <a:tab pos="291465" algn="l"/>
                        </a:tabLst>
                      </a:pPr>
                      <a:r>
                        <a:rPr lang="en-US" sz="1500" b="1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S</a:t>
                      </a:r>
                      <a:endParaRPr lang="ru-RU" sz="1500" b="1" kern="1200" dirty="0" smtClean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10604" marR="110604" marT="41476" marB="41476">
                    <a:solidFill>
                      <a:srgbClr val="6FCECE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20955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рост денежных доходов населения;</a:t>
                      </a:r>
                    </a:p>
                    <a:p>
                      <a:pPr marL="171450" marR="20955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динамика увеличения обеспеченности населения жильем;</a:t>
                      </a:r>
                    </a:p>
                    <a:p>
                      <a:pPr marL="171450" marR="20955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выгодное транспортно-географическое положение;</a:t>
                      </a:r>
                    </a:p>
                    <a:p>
                      <a:pPr marL="171450" marR="20955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высокая обеспеченность лесным фондам;</a:t>
                      </a:r>
                    </a:p>
                    <a:p>
                      <a:pPr marL="171450" marR="20955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увеличение количества промышленных  предприятий;</a:t>
                      </a:r>
                    </a:p>
                    <a:p>
                      <a:pPr marL="171450" marR="20955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уровень безработицы ниже </a:t>
                      </a:r>
                      <a:r>
                        <a:rPr lang="ru-RU" sz="1100" b="0" kern="1200" dirty="0" err="1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среднеобластного</a:t>
                      </a: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;</a:t>
                      </a:r>
                    </a:p>
                    <a:p>
                      <a:pPr marL="171450" marR="20955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ежегодное увеличение количества торговых объектов и товарооборота.</a:t>
                      </a:r>
                    </a:p>
                  </a:txBody>
                  <a:tcPr marL="110604" marR="110604" marT="41476" marB="41476">
                    <a:solidFill>
                      <a:srgbClr val="6FCECE"/>
                    </a:solidFill>
                  </a:tcPr>
                </a:tc>
              </a:tr>
              <a:tr h="805881">
                <a:tc>
                  <a:txBody>
                    <a:bodyPr/>
                    <a:lstStyle/>
                    <a:p>
                      <a:pPr marL="0" marR="0" indent="0" algn="ctr" defTabSz="75593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Слабые стороны</a:t>
                      </a:r>
                    </a:p>
                    <a:p>
                      <a:pPr algn="ctr"/>
                      <a:r>
                        <a:rPr lang="en-US" sz="1500" b="1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W</a:t>
                      </a:r>
                      <a:endParaRPr lang="ru-RU" sz="1500" b="1" kern="1200" dirty="0" smtClean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10604" marR="110604" marT="41476" marB="41476">
                    <a:solidFill>
                      <a:srgbClr val="8FDEE3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естественная убыль населения;</a:t>
                      </a:r>
                    </a:p>
                    <a:p>
                      <a:pPr marL="171450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высокая дифференциация населения по уровню доходов;</a:t>
                      </a:r>
                    </a:p>
                    <a:p>
                      <a:pPr marL="171450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удовлетворительное санитарное состояние лесного фонда.</a:t>
                      </a:r>
                    </a:p>
                  </a:txBody>
                  <a:tcPr marL="110604" marR="110604" marT="41476" marB="41476">
                    <a:solidFill>
                      <a:srgbClr val="8FDEE3"/>
                    </a:solidFill>
                  </a:tcPr>
                </a:tc>
              </a:tr>
              <a:tr h="946458">
                <a:tc>
                  <a:txBody>
                    <a:bodyPr/>
                    <a:lstStyle/>
                    <a:p>
                      <a:pPr algn="ctr"/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Возможности</a:t>
                      </a:r>
                    </a:p>
                    <a:p>
                      <a:pPr algn="ctr"/>
                      <a:r>
                        <a:rPr lang="en-US" sz="1500" b="1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O</a:t>
                      </a:r>
                      <a:endParaRPr lang="ru-RU" sz="1500" b="1" kern="1200" dirty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10604" marR="110604" marT="41476" marB="41476">
                    <a:solidFill>
                      <a:srgbClr val="E8E8A8"/>
                    </a:solidFill>
                  </a:tcPr>
                </a:tc>
                <a:tc>
                  <a:txBody>
                    <a:bodyPr/>
                    <a:lstStyle/>
                    <a:p>
                      <a:pPr marL="171450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развитие малого предпринимательства с целью получения доходов;</a:t>
                      </a:r>
                    </a:p>
                    <a:p>
                      <a:pPr marL="171450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строительство индустриального парка;</a:t>
                      </a:r>
                    </a:p>
                    <a:p>
                      <a:pPr marL="171450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наличие свободных инвестиционных площадок;</a:t>
                      </a:r>
                    </a:p>
                    <a:p>
                      <a:pPr marL="171450" lvl="0" indent="-171450" algn="l"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291465" algn="l"/>
                        </a:tabLst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развитие производства строительных материалов.</a:t>
                      </a:r>
                      <a:endParaRPr lang="ru-RU" sz="1100" dirty="0" smtClean="0">
                        <a:effectLst/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10604" marR="110604" marT="41476" marB="41476">
                    <a:solidFill>
                      <a:srgbClr val="E8E8A8"/>
                    </a:solidFill>
                  </a:tcPr>
                </a:tc>
              </a:tr>
              <a:tr h="525367">
                <a:tc>
                  <a:txBody>
                    <a:bodyPr/>
                    <a:lstStyle/>
                    <a:p>
                      <a:pPr algn="ctr"/>
                      <a:r>
                        <a:rPr lang="ru-RU" sz="1500" b="1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Угрозы</a:t>
                      </a:r>
                    </a:p>
                    <a:p>
                      <a:pPr algn="ctr"/>
                      <a:r>
                        <a:rPr lang="en-US" sz="1500" b="1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T</a:t>
                      </a:r>
                      <a:endParaRPr lang="ru-RU" sz="1500" b="1" kern="1200" dirty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10604" marR="110604" marT="41476" marB="41476">
                    <a:solidFill>
                      <a:srgbClr val="FBFBB7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ru-RU" sz="1100" b="0" kern="1200" dirty="0" smtClean="0">
                          <a:solidFill>
                            <a:schemeClr val="tx1"/>
                          </a:solidFill>
                          <a:latin typeface="Open Sans" panose="020B0606030504020204" pitchFamily="34" charset="0"/>
                          <a:ea typeface="Open Sans" panose="020B0606030504020204" pitchFamily="34" charset="0"/>
                          <a:cs typeface="Open Sans" panose="020B0606030504020204" pitchFamily="34" charset="0"/>
                        </a:rPr>
                        <a:t>тенденция старения населения муниципального образования.</a:t>
                      </a:r>
                      <a:endParaRPr lang="ru-RU" sz="1100" b="0" kern="1200" dirty="0">
                        <a:solidFill>
                          <a:schemeClr val="tx1"/>
                        </a:solidFill>
                        <a:latin typeface="Open Sans" panose="020B0606030504020204" pitchFamily="34" charset="0"/>
                        <a:ea typeface="Open Sans" panose="020B0606030504020204" pitchFamily="34" charset="0"/>
                        <a:cs typeface="Open Sans" panose="020B0606030504020204" pitchFamily="34" charset="0"/>
                      </a:endParaRPr>
                    </a:p>
                  </a:txBody>
                  <a:tcPr marL="110604" marR="110604" marT="41476" marB="41476">
                    <a:solidFill>
                      <a:srgbClr val="FBFBB7"/>
                    </a:solidFill>
                  </a:tcPr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8568741" y="6522949"/>
            <a:ext cx="5752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339533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28</a:t>
            </a:r>
            <a:endParaRPr lang="ru-RU" b="1" i="1" dirty="0">
              <a:solidFill>
                <a:srgbClr val="339533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57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Diffused/>
                    </a14:imgEffect>
                    <a14:imgEffect>
                      <a14:sharpenSoften amount="-50000"/>
                    </a14:imgEffect>
                    <a14:imgEffect>
                      <a14:colorTemperature colorTemp="4700"/>
                    </a14:imgEffect>
                    <a14:imgEffect>
                      <a14:saturation sat="0"/>
                    </a14:imgEffect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52" t="7485" r="9452" b="8220"/>
          <a:stretch/>
        </p:blipFill>
        <p:spPr>
          <a:xfrm>
            <a:off x="119002" y="1267052"/>
            <a:ext cx="9130161" cy="40095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8592765" y="6522949"/>
            <a:ext cx="553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rgbClr val="339533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29</a:t>
            </a:r>
            <a:endParaRPr lang="ru-RU" b="1" i="1" dirty="0">
              <a:solidFill>
                <a:srgbClr val="339533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684083" y="4302279"/>
            <a:ext cx="41853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800" b="1" dirty="0" smtClean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Начальник  отдела экономического анализа администрации </a:t>
            </a:r>
            <a:r>
              <a:rPr lang="ru-RU" sz="1800" b="1" dirty="0" err="1" smtClean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Кочкуровского</a:t>
            </a:r>
            <a:r>
              <a:rPr lang="ru-RU" sz="1800" b="1" dirty="0" smtClean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муниципального района </a:t>
            </a:r>
            <a:endParaRPr lang="ru-RU" sz="1800" b="1" dirty="0">
              <a:solidFill>
                <a:srgbClr val="0070C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149030" y="5486400"/>
            <a:ext cx="3255464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Адушкина Ирина Викторовна </a:t>
            </a:r>
          </a:p>
          <a:p>
            <a:pPr algn="ctr"/>
            <a:r>
              <a:rPr lang="ru-RU" sz="14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pPr algn="ctr"/>
            <a:r>
              <a:rPr lang="ru-RU" sz="14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Телефон</a:t>
            </a:r>
            <a:r>
              <a:rPr lang="ru-RU" sz="1400" dirty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ru-RU" sz="14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(883439) 2-13-83</a:t>
            </a:r>
          </a:p>
          <a:p>
            <a:pPr algn="ctr"/>
            <a:r>
              <a:rPr lang="en-US" sz="14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E-mail</a:t>
            </a:r>
            <a:r>
              <a:rPr lang="en-US" sz="1400" dirty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endParaRPr lang="ru-RU" sz="1400" dirty="0" smtClean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92973" y="141736"/>
            <a:ext cx="6651027" cy="69679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492973" y="287695"/>
            <a:ext cx="6651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Контакты</a:t>
            </a:r>
            <a:endParaRPr lang="ru-RU" sz="2800" dirty="0" smtClean="0">
              <a:solidFill>
                <a:schemeClr val="bg1"/>
              </a:solidFill>
              <a:latin typeface="Open Sans Semibold" panose="020B0706030804020204" pitchFamily="34" charset="0"/>
              <a:ea typeface="Open Sans Semibold" panose="020B0706030804020204" pitchFamily="34" charset="0"/>
              <a:cs typeface="Open Sans Semibold" panose="020B0706030804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73061" y="1267052"/>
            <a:ext cx="7789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Глава </a:t>
            </a:r>
            <a:r>
              <a:rPr lang="ru-RU" b="1" dirty="0" err="1" smtClean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Кочкуровского</a:t>
            </a:r>
            <a:r>
              <a:rPr lang="ru-RU" b="1" dirty="0" smtClean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муниципального района</a:t>
            </a:r>
            <a:endParaRPr lang="ru-RU" b="1" dirty="0">
              <a:solidFill>
                <a:srgbClr val="0070C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16861" y="4256113"/>
            <a:ext cx="36954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Заместитель главы</a:t>
            </a:r>
            <a:r>
              <a:rPr lang="ru-RU" sz="2000" b="1" dirty="0" smtClean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ru-RU" sz="2000" b="1" dirty="0" err="1" smtClean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Кочкуровского</a:t>
            </a:r>
            <a:r>
              <a:rPr lang="ru-RU" sz="2000" b="1" dirty="0" smtClean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муниципального района по сельскому хозяйству и экономике</a:t>
            </a:r>
            <a:endParaRPr lang="ru-RU" sz="2000" b="1" dirty="0">
              <a:solidFill>
                <a:srgbClr val="0070C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25506" y="1790272"/>
            <a:ext cx="7285047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Герасимова Светлана Николаевна</a:t>
            </a:r>
          </a:p>
          <a:p>
            <a:pPr algn="ctr"/>
            <a:endParaRPr lang="ru-RU" sz="3200" dirty="0" smtClean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ru-RU" sz="20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Телефон: 8 (83439) 2-14-10</a:t>
            </a:r>
          </a:p>
          <a:p>
            <a:pPr algn="ctr"/>
            <a:r>
              <a:rPr lang="en-US" sz="20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E-mail</a:t>
            </a:r>
            <a:r>
              <a:rPr lang="ru-RU" sz="20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endParaRPr lang="en-US" sz="2000" dirty="0" smtClean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ru-RU" sz="20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Сайт: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42108" y="5486400"/>
            <a:ext cx="424197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err="1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Тулаева</a:t>
            </a:r>
            <a:r>
              <a:rPr lang="ru-RU" sz="24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Ольга Ивановна</a:t>
            </a:r>
          </a:p>
          <a:p>
            <a:pPr algn="ctr"/>
            <a:endParaRPr lang="ru-RU" sz="1400" dirty="0" smtClean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ru-RU" sz="1400" dirty="0" smtClean="0">
                <a:solidFill>
                  <a:srgbClr val="9D2AD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Телефон: 8 (83439) 2-11-31</a:t>
            </a:r>
            <a:endParaRPr lang="en-US" sz="1400" dirty="0" smtClean="0">
              <a:solidFill>
                <a:srgbClr val="9D2AD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013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667000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ru-RU" sz="5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</a:t>
            </a:r>
            <a:r>
              <a:rPr lang="ru-RU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619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17615</TotalTime>
  <Words>4085</Words>
  <Application>Microsoft Office PowerPoint</Application>
  <PresentationFormat>Экран (4:3)</PresentationFormat>
  <Paragraphs>924</Paragraphs>
  <Slides>32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Строительство помещения для убоя и хранения водоплавающей птицы в с.Кочкурово на базе кооператива "Прогресс». Стоимость проекта - 23,7 млн.руб. Будет создано 6 рабочих мест.  </vt:lpstr>
      <vt:lpstr>Презентация PowerPoint</vt:lpstr>
      <vt:lpstr>Реализация мероприятий по развитию туризма  в Кочкуровском муниципальном районе</vt:lpstr>
      <vt:lpstr>Свободная инвест. ниша</vt:lpstr>
      <vt:lpstr>Свободные инвестиционные площадки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admkoch</dc:creator>
  <cp:lastModifiedBy>user</cp:lastModifiedBy>
  <cp:revision>725</cp:revision>
  <cp:lastPrinted>2022-09-02T13:57:18Z</cp:lastPrinted>
  <dcterms:created xsi:type="dcterms:W3CDTF">1601-01-01T00:00:00Z</dcterms:created>
  <dcterms:modified xsi:type="dcterms:W3CDTF">2022-12-02T06:53:18Z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