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1" r:id="rId3"/>
    <p:sldId id="258" r:id="rId4"/>
    <p:sldId id="259" r:id="rId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158" y="-8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21F3FA-A49F-4488-9E23-38CD277B89F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A181B7-DA1D-4449-9DCC-0BFD86D2C00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028693-2B46-4A64-8154-B725A92BCD0A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4F2C8-2012-4F83-8E3B-555604A5885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900E46-55B7-4970-8AAB-21300F20F614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26918-3EAA-46A2-8664-DF17C86EC20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347444-06FC-4E4E-A1E8-AAA3FBE17B80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4D5E30-A023-45E0-BF2E-AE00EF4C4E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3B867-246A-4DC7-AFA1-1EF289CC6B03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11A75-7F35-4877-9FC2-80E9AEF8D06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6E3FF1F-4B90-4A5C-9E56-35AA31890A53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E4A985-CA33-4E05-B1D6-EA11A181CA1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640D3B-4FB9-4E39-984F-1898746344BA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A4F9C7-7216-48DC-9B9B-E9102FC3B34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1F05B3-56C3-4935-B5A0-206E9366BD0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EDCC71-0102-4F3B-BA65-A663FC770C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66F603-E162-48E8-A0BE-14A1CEA8B60F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E2CA19-5D04-4693-A16C-64CCE045B8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158B0F-E835-44F7-BD70-482E98D7F8F2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26D088-966C-463D-8D10-258C40D3765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4579C1-5DAE-41CB-8D95-992163F26B52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66B7BD-1EBC-4574-A2E4-7E967BDF92A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66C83C6-1DDD-4EA0-9857-DA6EA4B2FE49}" type="datetimeFigureOut">
              <a:rPr lang="ru-RU"/>
              <a:pPr>
                <a:defRPr/>
              </a:pPr>
              <a:t>27.10.2022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D71EEF1D-F2FE-404E-91CE-876553EE82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Прямая соединительная линия 3"/>
          <p:cNvCxnSpPr/>
          <p:nvPr/>
        </p:nvCxnSpPr>
        <p:spPr>
          <a:xfrm>
            <a:off x="0" y="1214422"/>
            <a:ext cx="9144000" cy="158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5" name="Рисунок 3" descr="гер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742055" cy="77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928662" y="142852"/>
            <a:ext cx="7358114" cy="99257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Министерство </a:t>
            </a:r>
          </a:p>
          <a:p>
            <a:pPr algn="ctr"/>
            <a:r>
              <a:rPr lang="ru-RU" sz="20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социальной защиты, труда и занятости населения Республики Мордовия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642910" y="2500306"/>
            <a:ext cx="8001056" cy="1361911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algn="ctr"/>
            <a:r>
              <a:rPr lang="ru-RU" sz="28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Меры государственной поддержки, реализуемые на территории Республики Мордовия в сфере занятости населения</a:t>
            </a: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14282" y="5357826"/>
            <a:ext cx="542928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400" i="1" dirty="0" smtClean="0">
                <a:solidFill>
                  <a:schemeClr val="bg1"/>
                </a:solidFill>
                <a:latin typeface="Calibri" pitchFamily="34" charset="0"/>
              </a:rPr>
              <a:t>ТАТЬЯНА  МИХАЙЛОВНА БИУШКИНА</a:t>
            </a:r>
            <a:endParaRPr lang="ru-RU" sz="2400" b="1" i="1" dirty="0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2B3720C-8568-7E8F-A654-A6273B180A67}"/>
              </a:ext>
            </a:extLst>
          </p:cNvPr>
          <p:cNvSpPr txBox="1"/>
          <p:nvPr/>
        </p:nvSpPr>
        <p:spPr>
          <a:xfrm>
            <a:off x="214282" y="5786454"/>
            <a:ext cx="685804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ru-RU" sz="1600" dirty="0">
                <a:solidFill>
                  <a:schemeClr val="bg1"/>
                </a:solidFill>
                <a:latin typeface="Montserrat" pitchFamily="2" charset="0"/>
              </a:rPr>
              <a:t>Заместитель </a:t>
            </a:r>
            <a:r>
              <a:rPr lang="ru-RU" sz="1600" dirty="0" smtClean="0">
                <a:solidFill>
                  <a:schemeClr val="bg1"/>
                </a:solidFill>
                <a:latin typeface="Montserrat" pitchFamily="2" charset="0"/>
              </a:rPr>
              <a:t>Министра  социальной защиты, труда </a:t>
            </a:r>
          </a:p>
          <a:p>
            <a:pPr algn="l"/>
            <a:r>
              <a:rPr lang="ru-RU" sz="1600" dirty="0" smtClean="0">
                <a:solidFill>
                  <a:schemeClr val="bg1"/>
                </a:solidFill>
                <a:latin typeface="Montserrat" pitchFamily="2" charset="0"/>
              </a:rPr>
              <a:t>и  занятости населения Республики Мордовия</a:t>
            </a:r>
            <a:endParaRPr lang="ru-RU" sz="1600" dirty="0">
              <a:solidFill>
                <a:schemeClr val="bg1"/>
              </a:solidFill>
              <a:latin typeface="Montserrat" pitchFamily="2" charset="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1357290" y="0"/>
            <a:ext cx="6000792" cy="64291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800" b="1" dirty="0">
                <a:solidFill>
                  <a:schemeClr val="bg1"/>
                </a:solidFill>
              </a:rPr>
              <a:t>Программа </a:t>
            </a:r>
            <a:r>
              <a:rPr lang="ru-RU" sz="2800" b="1" dirty="0" smtClean="0">
                <a:solidFill>
                  <a:schemeClr val="bg1"/>
                </a:solidFill>
              </a:rPr>
              <a:t>«Социальный контракт»</a:t>
            </a:r>
            <a:endParaRPr lang="ru-RU" sz="28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214282" y="1071546"/>
            <a:ext cx="8501062" cy="714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</a:rPr>
              <a:t>Постановление Правительства </a:t>
            </a:r>
            <a:r>
              <a:rPr lang="ru-RU" b="1" dirty="0" smtClean="0">
                <a:solidFill>
                  <a:schemeClr val="bg1"/>
                </a:solidFill>
              </a:rPr>
              <a:t>РМ </a:t>
            </a:r>
            <a:r>
              <a:rPr lang="ru-RU" b="1" dirty="0">
                <a:solidFill>
                  <a:schemeClr val="bg1"/>
                </a:solidFill>
              </a:rPr>
              <a:t>от </a:t>
            </a:r>
            <a:r>
              <a:rPr lang="ru-RU" b="1" dirty="0" smtClean="0">
                <a:solidFill>
                  <a:schemeClr val="bg1"/>
                </a:solidFill>
              </a:rPr>
              <a:t>13.12.2013 </a:t>
            </a:r>
            <a:r>
              <a:rPr lang="ru-RU" b="1" dirty="0">
                <a:solidFill>
                  <a:schemeClr val="bg1"/>
                </a:solidFill>
              </a:rPr>
              <a:t>г. № </a:t>
            </a:r>
            <a:r>
              <a:rPr lang="ru-RU" b="1" dirty="0" smtClean="0">
                <a:solidFill>
                  <a:schemeClr val="bg1"/>
                </a:solidFill>
              </a:rPr>
              <a:t>589</a:t>
            </a:r>
            <a:endParaRPr lang="ru-RU" b="1" dirty="0">
              <a:solidFill>
                <a:schemeClr val="bg1"/>
              </a:solidFill>
            </a:endParaRP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</a:rPr>
              <a:t>(с изменениями и </a:t>
            </a:r>
            <a:r>
              <a:rPr lang="ru-RU" b="1" dirty="0" smtClean="0">
                <a:solidFill>
                  <a:schemeClr val="bg1"/>
                </a:solidFill>
              </a:rPr>
              <a:t>дополнениями )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142844" y="1643050"/>
            <a:ext cx="3143240" cy="1214447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</a:rPr>
              <a:t>  Категории граждан: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>
              <a:solidFill>
                <a:schemeClr val="bg1"/>
              </a:solidFill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       </a:t>
            </a: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400" dirty="0" smtClean="0">
                <a:solidFill>
                  <a:schemeClr val="bg1"/>
                </a:solidFill>
                <a:cs typeface="Arial" pitchFamily="34" charset="0"/>
              </a:rPr>
              <a:t>Малоимущие граждане       </a:t>
            </a:r>
            <a:endParaRPr lang="ru-RU" sz="1400" dirty="0">
              <a:solidFill>
                <a:schemeClr val="bg1"/>
              </a:solidFill>
              <a:cs typeface="Arial" pitchFamily="34" charset="0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</a:rPr>
              <a:t>     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53" name="Text Box 19"/>
          <p:cNvSpPr txBox="1">
            <a:spLocks noChangeArrowheads="1"/>
          </p:cNvSpPr>
          <p:nvPr/>
        </p:nvSpPr>
        <p:spPr bwMode="auto">
          <a:xfrm>
            <a:off x="4357686" y="1714488"/>
            <a:ext cx="4572032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  <a:latin typeface="Calibri" pitchFamily="34" charset="0"/>
              </a:rPr>
              <a:t> Размер </a:t>
            </a:r>
            <a:r>
              <a:rPr lang="ru-RU" b="1" dirty="0" smtClean="0">
                <a:solidFill>
                  <a:schemeClr val="bg1"/>
                </a:solidFill>
                <a:latin typeface="Calibri" pitchFamily="34" charset="0"/>
              </a:rPr>
              <a:t>единовременной выплаты:</a:t>
            </a:r>
            <a:endParaRPr lang="ru-RU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Calibri" pitchFamily="34" charset="0"/>
              </a:rPr>
              <a:t>      До </a:t>
            </a:r>
            <a:r>
              <a:rPr lang="ru-RU" b="1" dirty="0" smtClean="0">
                <a:solidFill>
                  <a:schemeClr val="bg1"/>
                </a:solidFill>
                <a:latin typeface="Calibri" pitchFamily="34" charset="0"/>
              </a:rPr>
              <a:t>350,0</a:t>
            </a:r>
            <a:r>
              <a:rPr lang="ru-RU" sz="1600" b="1" dirty="0" smtClean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ru-RU" sz="1400" dirty="0" smtClean="0">
                <a:solidFill>
                  <a:schemeClr val="bg1"/>
                </a:solidFill>
                <a:latin typeface="Calibri" pitchFamily="34" charset="0"/>
              </a:rPr>
              <a:t>тысяч рублей</a:t>
            </a:r>
          </a:p>
          <a:p>
            <a:r>
              <a:rPr lang="ru-RU" sz="1400" dirty="0" smtClean="0">
                <a:solidFill>
                  <a:schemeClr val="bg1"/>
                </a:solidFill>
                <a:latin typeface="Calibri" pitchFamily="34" charset="0"/>
              </a:rPr>
              <a:t>    </a:t>
            </a:r>
            <a:r>
              <a:rPr lang="ru-RU" sz="1600" b="1" dirty="0" smtClean="0">
                <a:solidFill>
                  <a:schemeClr val="bg1"/>
                </a:solidFill>
                <a:latin typeface="Calibri" pitchFamily="34" charset="0"/>
              </a:rPr>
              <a:t> Обучение </a:t>
            </a:r>
            <a:r>
              <a:rPr lang="ru-RU" sz="1400" dirty="0" smtClean="0">
                <a:solidFill>
                  <a:schemeClr val="bg1"/>
                </a:solidFill>
                <a:latin typeface="Calibri" pitchFamily="34" charset="0"/>
              </a:rPr>
              <a:t>основам предпринимательства -  </a:t>
            </a:r>
          </a:p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    </a:t>
            </a:r>
            <a:r>
              <a:rPr lang="ru-RU" sz="1600" b="1" dirty="0" smtClean="0">
                <a:solidFill>
                  <a:schemeClr val="bg1"/>
                </a:solidFill>
                <a:latin typeface="Calibri" pitchFamily="34" charset="0"/>
              </a:rPr>
              <a:t>бесплатно</a:t>
            </a:r>
            <a:endParaRPr lang="en-US" sz="16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b="1" dirty="0">
                <a:solidFill>
                  <a:srgbClr val="0065C0"/>
                </a:solidFill>
                <a:latin typeface="Calibri" pitchFamily="34" charset="0"/>
              </a:rPr>
              <a:t> </a:t>
            </a:r>
          </a:p>
          <a:p>
            <a:endParaRPr lang="ru-RU" sz="800" dirty="0">
              <a:solidFill>
                <a:srgbClr val="0065C0"/>
              </a:solidFill>
              <a:latin typeface="Calibri" pitchFamily="34" charset="0"/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285720" y="2928934"/>
            <a:ext cx="8429684" cy="3308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 </a:t>
            </a:r>
            <a:r>
              <a:rPr lang="ru-RU" b="1" dirty="0" smtClean="0">
                <a:solidFill>
                  <a:schemeClr val="bg1"/>
                </a:solidFill>
                <a:latin typeface="+mn-lt"/>
                <a:cs typeface="+mn-cs"/>
              </a:rPr>
              <a:t>   Направления расходования финансовой поддержки , предусмотренные 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bg1"/>
                </a:solidFill>
                <a:latin typeface="+mn-lt"/>
                <a:cs typeface="+mn-cs"/>
              </a:rPr>
              <a:t>        бизнес-планом: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900" b="1" dirty="0" smtClean="0">
              <a:solidFill>
                <a:schemeClr val="bg1"/>
              </a:solidFill>
              <a:latin typeface="+mn-lt"/>
              <a:cs typeface="+mn-cs"/>
            </a:endParaRPr>
          </a:p>
          <a:p>
            <a:pPr algn="just">
              <a:lnSpc>
                <a:spcPct val="150000"/>
              </a:lnSpc>
            </a:pPr>
            <a:r>
              <a:rPr lang="ru-RU" sz="1200" i="1" dirty="0" smtClean="0">
                <a:solidFill>
                  <a:schemeClr val="bg1"/>
                </a:solidFill>
              </a:rPr>
              <a:t>1) на регистрацию в качестве индивидуального предпринимателя, крестьянского (фермерского) хозяйства или налогоплательщика налога на профессиональный доход в размере фактически понесенных расходов, но не более 5% от назначаемой выплаты;</a:t>
            </a:r>
            <a:endParaRPr lang="ru-RU" sz="1200" dirty="0" smtClean="0">
              <a:solidFill>
                <a:schemeClr val="bg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1200" i="1" dirty="0" smtClean="0">
                <a:solidFill>
                  <a:schemeClr val="bg1"/>
                </a:solidFill>
              </a:rPr>
              <a:t>2) на приобретение основных средств, материально-производственных запасов, оборудование, использование которого  необходимо в соответствии с заявленным видом деятельности;</a:t>
            </a:r>
            <a:endParaRPr lang="ru-RU" sz="1200" dirty="0" smtClean="0">
              <a:solidFill>
                <a:schemeClr val="bg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1200" i="1" dirty="0" smtClean="0">
                <a:solidFill>
                  <a:schemeClr val="bg1"/>
                </a:solidFill>
              </a:rPr>
              <a:t>3)  на создание и оснащения дополнительных рабочих мест;</a:t>
            </a:r>
            <a:endParaRPr lang="ru-RU" sz="1200" dirty="0" smtClean="0">
              <a:solidFill>
                <a:schemeClr val="bg1"/>
              </a:solidFill>
            </a:endParaRPr>
          </a:p>
          <a:p>
            <a:pPr algn="just">
              <a:lnSpc>
                <a:spcPct val="150000"/>
              </a:lnSpc>
            </a:pPr>
            <a:r>
              <a:rPr lang="ru-RU" sz="1200" i="1" dirty="0" smtClean="0">
                <a:solidFill>
                  <a:schemeClr val="bg1"/>
                </a:solidFill>
              </a:rPr>
              <a:t>4)  на оплату аренды помещения (не более 15 процентов от назначаемой выплаты).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b="1" dirty="0">
              <a:solidFill>
                <a:schemeClr val="bg1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 smtClean="0">
              <a:solidFill>
                <a:srgbClr val="0065C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 smtClean="0">
              <a:solidFill>
                <a:srgbClr val="0065C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 smtClean="0">
              <a:solidFill>
                <a:srgbClr val="0065C0"/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>
              <a:solidFill>
                <a:srgbClr val="0065C0"/>
              </a:solidFill>
              <a:latin typeface="+mn-lt"/>
              <a:cs typeface="+mn-cs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857232"/>
            <a:ext cx="9144000" cy="158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8" name="Прямоугольник 21"/>
          <p:cNvSpPr>
            <a:spLocks noChangeArrowheads="1"/>
          </p:cNvSpPr>
          <p:nvPr/>
        </p:nvSpPr>
        <p:spPr bwMode="auto">
          <a:xfrm>
            <a:off x="285750" y="5857875"/>
            <a:ext cx="8501092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  <a:latin typeface="Calibri" pitchFamily="34" charset="0"/>
              </a:rPr>
              <a:t>  Подробности можно узнать в центре занятости </a:t>
            </a:r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населения  или учреждении </a:t>
            </a:r>
          </a:p>
          <a:p>
            <a:r>
              <a:rPr lang="ru-RU" dirty="0" smtClean="0">
                <a:solidFill>
                  <a:schemeClr val="bg1"/>
                </a:solidFill>
                <a:latin typeface="Calibri" pitchFamily="34" charset="0"/>
              </a:rPr>
              <a:t>      социальной защиты  населения</a:t>
            </a:r>
            <a:endParaRPr lang="ru-RU" dirty="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9" name="Рисунок 3" descr="гер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742055" cy="77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785786" y="0"/>
            <a:ext cx="8358214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Программа государственной поддержки работодателей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400" b="1" dirty="0">
                <a:solidFill>
                  <a:schemeClr val="bg1"/>
                </a:solidFill>
              </a:rPr>
              <a:t>при трудоустройстве отдельных категорий граждан</a:t>
            </a:r>
          </a:p>
        </p:txBody>
      </p:sp>
      <p:sp>
        <p:nvSpPr>
          <p:cNvPr id="18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214313" y="1285875"/>
            <a:ext cx="8501062" cy="714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</a:rPr>
              <a:t>Постановление Правительства РФ от 13.03.2021 г. № 362</a:t>
            </a:r>
          </a:p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</a:rPr>
              <a:t>(с изменениями и дополнениями)</a:t>
            </a:r>
            <a:endParaRPr lang="ru-RU" b="1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0" y="3286125"/>
            <a:ext cx="4357688" cy="1857375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</a:rPr>
              <a:t>  Категории граждан:</a:t>
            </a:r>
          </a:p>
          <a:p>
            <a:pPr marL="285750" indent="-285750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>
              <a:solidFill>
                <a:schemeClr val="bg1"/>
              </a:solidFill>
            </a:endParaRP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       </a:t>
            </a: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 Молодые </a:t>
            </a: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граждане в возрасте до 30 лет, зарегистрированные в службе занятости населения  в целях поиска работы;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endParaRPr lang="ru-RU" sz="600" dirty="0">
              <a:solidFill>
                <a:schemeClr val="bg1"/>
              </a:solidFill>
              <a:cs typeface="Arial" pitchFamily="34" charset="0"/>
            </a:endParaRP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        Граждане ЛНР, ДНР и </a:t>
            </a: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Украины</a:t>
            </a:r>
          </a:p>
          <a:p>
            <a:pPr marL="285750" indent="-285750" algn="just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 smtClean="0">
                <a:solidFill>
                  <a:schemeClr val="bg1"/>
                </a:solidFill>
                <a:cs typeface="Arial" pitchFamily="34" charset="0"/>
              </a:rPr>
              <a:t>            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  <a:p>
            <a:pPr marL="285750" indent="-28575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</a:rPr>
              <a:t>     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53" name="Text Box 19"/>
          <p:cNvSpPr txBox="1">
            <a:spLocks noChangeArrowheads="1"/>
          </p:cNvSpPr>
          <p:nvPr/>
        </p:nvSpPr>
        <p:spPr bwMode="auto">
          <a:xfrm>
            <a:off x="4429125" y="2214563"/>
            <a:ext cx="5010150" cy="1354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  <a:latin typeface="Calibri" pitchFamily="34" charset="0"/>
              </a:rPr>
              <a:t> Размер субсидии на одного работника:</a:t>
            </a:r>
          </a:p>
          <a:p>
            <a:endParaRPr lang="ru-RU" sz="1400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МРОТ (1</a:t>
            </a:r>
            <a:r>
              <a:rPr lang="en-US" sz="1400" dirty="0">
                <a:solidFill>
                  <a:schemeClr val="bg1"/>
                </a:solidFill>
                <a:latin typeface="Calibri" pitchFamily="34" charset="0"/>
              </a:rPr>
              <a:t>5</a:t>
            </a:r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Calibri" pitchFamily="34" charset="0"/>
              </a:rPr>
              <a:t>279</a:t>
            </a:r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 руб. ) + страховые взносы  (30,2%) или </a:t>
            </a:r>
          </a:p>
          <a:p>
            <a:r>
              <a:rPr lang="ru-RU" sz="1400" b="1" dirty="0">
                <a:solidFill>
                  <a:schemeClr val="bg1"/>
                </a:solidFill>
                <a:latin typeface="Calibri" pitchFamily="34" charset="0"/>
              </a:rPr>
              <a:t>1</a:t>
            </a:r>
            <a:r>
              <a:rPr lang="en-US" sz="1400" b="1" dirty="0">
                <a:solidFill>
                  <a:schemeClr val="bg1"/>
                </a:solidFill>
                <a:latin typeface="Calibri" pitchFamily="34" charset="0"/>
              </a:rPr>
              <a:t>9</a:t>
            </a:r>
            <a:r>
              <a:rPr lang="ru-RU" sz="14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1400" b="1" dirty="0">
                <a:solidFill>
                  <a:schemeClr val="bg1"/>
                </a:solidFill>
                <a:latin typeface="Calibri" pitchFamily="34" charset="0"/>
              </a:rPr>
              <a:t>894</a:t>
            </a:r>
            <a:r>
              <a:rPr lang="ru-RU" sz="1400" b="1" dirty="0">
                <a:solidFill>
                  <a:schemeClr val="bg1"/>
                </a:solidFill>
                <a:latin typeface="Calibri" pitchFamily="34" charset="0"/>
              </a:rPr>
              <a:t> руб.</a:t>
            </a:r>
            <a:endParaRPr lang="en-US" sz="14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b="1" dirty="0">
                <a:solidFill>
                  <a:srgbClr val="0065C0"/>
                </a:solidFill>
                <a:latin typeface="Calibri" pitchFamily="34" charset="0"/>
              </a:rPr>
              <a:t> </a:t>
            </a:r>
          </a:p>
          <a:p>
            <a:endParaRPr lang="ru-RU" sz="800" dirty="0">
              <a:solidFill>
                <a:srgbClr val="0065C0"/>
              </a:solidFill>
              <a:latin typeface="Calibri" pitchFamily="34" charset="0"/>
            </a:endParaRPr>
          </a:p>
        </p:txBody>
      </p:sp>
      <p:sp>
        <p:nvSpPr>
          <p:cNvPr id="12" name="Text Box 20"/>
          <p:cNvSpPr txBox="1">
            <a:spLocks noChangeArrowheads="1"/>
          </p:cNvSpPr>
          <p:nvPr/>
        </p:nvSpPr>
        <p:spPr bwMode="auto">
          <a:xfrm>
            <a:off x="4505325" y="3429000"/>
            <a:ext cx="4638675" cy="141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  <a:latin typeface="+mn-lt"/>
                <a:cs typeface="+mn-cs"/>
              </a:rPr>
              <a:t> Периоды выплат: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500" b="1" dirty="0">
              <a:solidFill>
                <a:srgbClr val="0065C0"/>
              </a:solidFill>
              <a:latin typeface="+mn-lt"/>
              <a:cs typeface="+mn-cs"/>
            </a:endParaRP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+mn-lt"/>
                <a:cs typeface="+mn-cs"/>
              </a:rPr>
              <a:t>1-я выплата </a:t>
            </a:r>
            <a:r>
              <a:rPr lang="ru-RU" sz="1400" dirty="0">
                <a:solidFill>
                  <a:schemeClr val="bg1"/>
                </a:solidFill>
                <a:latin typeface="+mn-lt"/>
                <a:cs typeface="+mn-cs"/>
              </a:rPr>
              <a:t>– через месяц после трудоустройства;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+mn-lt"/>
                <a:cs typeface="+mn-cs"/>
              </a:rPr>
              <a:t>2-я выплата  </a:t>
            </a:r>
            <a:r>
              <a:rPr lang="ru-RU" sz="1400" dirty="0">
                <a:solidFill>
                  <a:schemeClr val="bg1"/>
                </a:solidFill>
                <a:latin typeface="+mn-lt"/>
                <a:cs typeface="+mn-cs"/>
              </a:rPr>
              <a:t>– через три месяца после трудоустройства;</a:t>
            </a:r>
          </a:p>
          <a:p>
            <a:pPr marL="342900" indent="-342900" fontAlgn="auto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b="1" dirty="0">
                <a:solidFill>
                  <a:schemeClr val="bg1"/>
                </a:solidFill>
                <a:latin typeface="+mn-lt"/>
                <a:cs typeface="+mn-cs"/>
              </a:rPr>
              <a:t>3-я выплата  </a:t>
            </a:r>
            <a:r>
              <a:rPr lang="ru-RU" sz="1400" dirty="0">
                <a:solidFill>
                  <a:schemeClr val="bg1"/>
                </a:solidFill>
                <a:latin typeface="+mn-lt"/>
                <a:cs typeface="+mn-cs"/>
              </a:rPr>
              <a:t>–  по истечении 6-го месяца трудоустройства </a:t>
            </a:r>
          </a:p>
        </p:txBody>
      </p:sp>
      <p:sp>
        <p:nvSpPr>
          <p:cNvPr id="15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0" y="1857375"/>
            <a:ext cx="3429000" cy="1757363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200" dirty="0">
                <a:solidFill>
                  <a:schemeClr val="bg1"/>
                </a:solidFill>
                <a:cs typeface="Arial" pitchFamily="34" charset="0"/>
              </a:rPr>
              <a:t>Юридические лица;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</a:rPr>
              <a:t>       Некоммерческие организации;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200" dirty="0">
                <a:solidFill>
                  <a:schemeClr val="bg1"/>
                </a:solidFill>
              </a:rPr>
              <a:t>       Индивидуальные предприниматели </a:t>
            </a:r>
            <a:endParaRPr lang="ru-RU" sz="1200" dirty="0">
              <a:solidFill>
                <a:schemeClr val="bg1"/>
              </a:solidFill>
              <a:cs typeface="Arial" pitchFamily="34" charset="0"/>
            </a:endParaRPr>
          </a:p>
        </p:txBody>
      </p:sp>
      <p:sp>
        <p:nvSpPr>
          <p:cNvPr id="2056" name="Прямоугольник 12"/>
          <p:cNvSpPr>
            <a:spLocks noChangeArrowheads="1"/>
          </p:cNvSpPr>
          <p:nvPr/>
        </p:nvSpPr>
        <p:spPr bwMode="auto">
          <a:xfrm>
            <a:off x="4357688" y="5072063"/>
            <a:ext cx="33988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buFont typeface="Wingdings" pitchFamily="2" charset="2"/>
              <a:buChar char="ü"/>
            </a:pPr>
            <a:r>
              <a:rPr lang="ru-RU" b="1" i="1" dirty="0">
                <a:solidFill>
                  <a:schemeClr val="bg1"/>
                </a:solidFill>
                <a:latin typeface="Calibri" pitchFamily="34" charset="0"/>
              </a:rPr>
              <a:t>Всего около 60 тысяч рублей </a:t>
            </a: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071563"/>
            <a:ext cx="9144000" cy="158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8" name="Прямоугольник 21"/>
          <p:cNvSpPr>
            <a:spLocks noChangeArrowheads="1"/>
          </p:cNvSpPr>
          <p:nvPr/>
        </p:nvSpPr>
        <p:spPr bwMode="auto">
          <a:xfrm>
            <a:off x="285750" y="5857875"/>
            <a:ext cx="62341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  <a:latin typeface="Calibri" pitchFamily="34" charset="0"/>
              </a:rPr>
              <a:t>  Подробности можно узнать в центре занятости населения</a:t>
            </a:r>
          </a:p>
          <a:p>
            <a:r>
              <a:rPr lang="ru-RU" dirty="0">
                <a:solidFill>
                  <a:schemeClr val="bg1"/>
                </a:solidFill>
                <a:latin typeface="Calibri" pitchFamily="34" charset="0"/>
              </a:rPr>
              <a:t>       по месту нахождения организации </a:t>
            </a:r>
          </a:p>
        </p:txBody>
      </p:sp>
      <p:pic>
        <p:nvPicPr>
          <p:cNvPr id="11" name="Рисунок 3" descr="гер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742055" cy="77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928662" y="0"/>
            <a:ext cx="8215338" cy="10001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lIns="68580" tIns="34290" rIns="68580" bIns="3429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bg1"/>
                </a:solidFill>
              </a:rPr>
              <a:t>Антикризисные меры: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bg1"/>
                </a:solidFill>
              </a:rPr>
              <a:t>дополнительные мероприятия по снижению напряженности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2200" b="1" dirty="0" smtClean="0">
                <a:solidFill>
                  <a:schemeClr val="bg1"/>
                </a:solidFill>
              </a:rPr>
              <a:t>на рынке труда Республике Мордовия</a:t>
            </a:r>
            <a:endParaRPr lang="ru-RU" sz="2200" b="1" dirty="0">
              <a:solidFill>
                <a:schemeClr val="bg1"/>
              </a:solidFill>
            </a:endParaRPr>
          </a:p>
        </p:txBody>
      </p:sp>
      <p:sp>
        <p:nvSpPr>
          <p:cNvPr id="18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214282" y="1214422"/>
            <a:ext cx="8501062" cy="50005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b="1" dirty="0">
                <a:solidFill>
                  <a:schemeClr val="bg1"/>
                </a:solidFill>
              </a:rPr>
              <a:t>Постановление Правительства </a:t>
            </a:r>
            <a:r>
              <a:rPr lang="ru-RU" b="1" dirty="0" smtClean="0">
                <a:solidFill>
                  <a:schemeClr val="bg1"/>
                </a:solidFill>
              </a:rPr>
              <a:t>РМ </a:t>
            </a:r>
            <a:r>
              <a:rPr lang="ru-RU" b="1" dirty="0">
                <a:solidFill>
                  <a:schemeClr val="bg1"/>
                </a:solidFill>
              </a:rPr>
              <a:t>от </a:t>
            </a:r>
            <a:r>
              <a:rPr lang="ru-RU" b="1" dirty="0" smtClean="0">
                <a:solidFill>
                  <a:schemeClr val="bg1"/>
                </a:solidFill>
              </a:rPr>
              <a:t> 23.03.2022 </a:t>
            </a:r>
            <a:r>
              <a:rPr lang="ru-RU" b="1" dirty="0">
                <a:solidFill>
                  <a:schemeClr val="bg1"/>
                </a:solidFill>
              </a:rPr>
              <a:t>г. № </a:t>
            </a:r>
            <a:r>
              <a:rPr lang="ru-RU" b="1" dirty="0" smtClean="0">
                <a:solidFill>
                  <a:schemeClr val="bg1"/>
                </a:solidFill>
              </a:rPr>
              <a:t>233</a:t>
            </a:r>
            <a:endParaRPr lang="ru-RU" b="1" dirty="0">
              <a:solidFill>
                <a:schemeClr val="bg1"/>
              </a:solidFill>
            </a:endParaRPr>
          </a:p>
        </p:txBody>
      </p:sp>
      <p:sp>
        <p:nvSpPr>
          <p:cNvPr id="2053" name="Text Box 19"/>
          <p:cNvSpPr txBox="1">
            <a:spLocks noChangeArrowheads="1"/>
          </p:cNvSpPr>
          <p:nvPr/>
        </p:nvSpPr>
        <p:spPr bwMode="auto">
          <a:xfrm>
            <a:off x="4357686" y="1714488"/>
            <a:ext cx="5010150" cy="12618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ü"/>
            </a:pPr>
            <a:r>
              <a:rPr lang="ru-RU" b="1" dirty="0">
                <a:solidFill>
                  <a:schemeClr val="bg1"/>
                </a:solidFill>
                <a:latin typeface="Calibri" pitchFamily="34" charset="0"/>
              </a:rPr>
              <a:t> Размер субсидии на одного работника:</a:t>
            </a:r>
          </a:p>
          <a:p>
            <a:endParaRPr lang="ru-RU" sz="800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dirty="0" smtClean="0">
                <a:solidFill>
                  <a:schemeClr val="bg1"/>
                </a:solidFill>
                <a:latin typeface="Calibri" pitchFamily="34" charset="0"/>
              </a:rPr>
              <a:t>     МРОТ </a:t>
            </a:r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(1</a:t>
            </a:r>
            <a:r>
              <a:rPr lang="en-US" sz="1400" dirty="0">
                <a:solidFill>
                  <a:schemeClr val="bg1"/>
                </a:solidFill>
                <a:latin typeface="Calibri" pitchFamily="34" charset="0"/>
              </a:rPr>
              <a:t>5</a:t>
            </a:r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1400" dirty="0">
                <a:solidFill>
                  <a:schemeClr val="bg1"/>
                </a:solidFill>
                <a:latin typeface="Calibri" pitchFamily="34" charset="0"/>
              </a:rPr>
              <a:t>279</a:t>
            </a:r>
            <a:r>
              <a:rPr lang="ru-RU" sz="1400" dirty="0">
                <a:solidFill>
                  <a:schemeClr val="bg1"/>
                </a:solidFill>
                <a:latin typeface="Calibri" pitchFamily="34" charset="0"/>
              </a:rPr>
              <a:t> руб. ) + страховые взносы  (30,2%) или </a:t>
            </a:r>
          </a:p>
          <a:p>
            <a:r>
              <a:rPr lang="ru-RU" sz="1400" b="1" dirty="0" smtClean="0">
                <a:solidFill>
                  <a:schemeClr val="bg1"/>
                </a:solidFill>
                <a:latin typeface="Calibri" pitchFamily="34" charset="0"/>
              </a:rPr>
              <a:t>     1</a:t>
            </a:r>
            <a:r>
              <a:rPr lang="en-US" sz="1400" b="1" dirty="0">
                <a:solidFill>
                  <a:schemeClr val="bg1"/>
                </a:solidFill>
                <a:latin typeface="Calibri" pitchFamily="34" charset="0"/>
              </a:rPr>
              <a:t>9</a:t>
            </a:r>
            <a:r>
              <a:rPr lang="ru-RU" sz="1400" b="1" dirty="0">
                <a:solidFill>
                  <a:schemeClr val="bg1"/>
                </a:solidFill>
                <a:latin typeface="Calibri" pitchFamily="34" charset="0"/>
              </a:rPr>
              <a:t> </a:t>
            </a:r>
            <a:r>
              <a:rPr lang="en-US" sz="1400" b="1" dirty="0">
                <a:solidFill>
                  <a:schemeClr val="bg1"/>
                </a:solidFill>
                <a:latin typeface="Calibri" pitchFamily="34" charset="0"/>
              </a:rPr>
              <a:t>894</a:t>
            </a:r>
            <a:r>
              <a:rPr lang="ru-RU" sz="1400" b="1" dirty="0">
                <a:solidFill>
                  <a:schemeClr val="bg1"/>
                </a:solidFill>
                <a:latin typeface="Calibri" pitchFamily="34" charset="0"/>
              </a:rPr>
              <a:t> руб</a:t>
            </a:r>
            <a:r>
              <a:rPr lang="ru-RU" sz="1400" b="1" dirty="0" smtClean="0">
                <a:solidFill>
                  <a:schemeClr val="bg1"/>
                </a:solidFill>
                <a:latin typeface="Calibri" pitchFamily="34" charset="0"/>
              </a:rPr>
              <a:t>.       Период выплаты – 3 месяца</a:t>
            </a:r>
            <a:endParaRPr lang="en-US" sz="1400" b="1" dirty="0">
              <a:solidFill>
                <a:schemeClr val="bg1"/>
              </a:solidFill>
              <a:latin typeface="Calibri" pitchFamily="34" charset="0"/>
            </a:endParaRPr>
          </a:p>
          <a:p>
            <a:r>
              <a:rPr lang="ru-RU" sz="1400" b="1" dirty="0">
                <a:solidFill>
                  <a:srgbClr val="0065C0"/>
                </a:solidFill>
                <a:latin typeface="Calibri" pitchFamily="34" charset="0"/>
              </a:rPr>
              <a:t> </a:t>
            </a:r>
          </a:p>
          <a:p>
            <a:endParaRPr lang="ru-RU" sz="800" dirty="0">
              <a:solidFill>
                <a:srgbClr val="0065C0"/>
              </a:solidFill>
              <a:latin typeface="Calibri" pitchFamily="34" charset="0"/>
            </a:endParaRPr>
          </a:p>
        </p:txBody>
      </p:sp>
      <p:sp>
        <p:nvSpPr>
          <p:cNvPr id="15" name="Прямоугольник: скругленные углы 15">
            <a:extLst>
              <a:ext uri="{FF2B5EF4-FFF2-40B4-BE49-F238E27FC236}"/>
            </a:extLst>
          </p:cNvPr>
          <p:cNvSpPr/>
          <p:nvPr/>
        </p:nvSpPr>
        <p:spPr>
          <a:xfrm>
            <a:off x="0" y="1571612"/>
            <a:ext cx="3429000" cy="1071570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anchor="ctr"/>
          <a:lstStyle/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ü"/>
              <a:defRPr/>
            </a:pPr>
            <a:r>
              <a:rPr lang="ru-RU" b="1" dirty="0">
                <a:solidFill>
                  <a:schemeClr val="bg1"/>
                </a:solidFill>
              </a:rPr>
              <a:t>Категории  работодателей: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>
                <a:solidFill>
                  <a:schemeClr val="bg1"/>
                </a:solidFill>
                <a:cs typeface="Arial" pitchFamily="34" charset="0"/>
              </a:rPr>
              <a:t>     </a:t>
            </a:r>
            <a:r>
              <a:rPr lang="ru-RU" sz="1400" dirty="0" smtClean="0">
                <a:solidFill>
                  <a:schemeClr val="bg1"/>
                </a:solidFill>
                <a:cs typeface="Arial" pitchFamily="34" charset="0"/>
              </a:rPr>
              <a:t>  Юридические </a:t>
            </a:r>
            <a:r>
              <a:rPr lang="ru-RU" sz="1400" dirty="0">
                <a:solidFill>
                  <a:schemeClr val="bg1"/>
                </a:solidFill>
                <a:cs typeface="Arial" pitchFamily="34" charset="0"/>
              </a:rPr>
              <a:t>лица; </a:t>
            </a:r>
          </a:p>
          <a:p>
            <a:pPr marL="285750" indent="-285750" algn="just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ru-RU" sz="1400" dirty="0" smtClean="0">
                <a:solidFill>
                  <a:schemeClr val="bg1"/>
                </a:solidFill>
              </a:rPr>
              <a:t>       Индивидуальные </a:t>
            </a:r>
            <a:r>
              <a:rPr lang="ru-RU" sz="1400" dirty="0">
                <a:solidFill>
                  <a:schemeClr val="bg1"/>
                </a:solidFill>
              </a:rPr>
              <a:t>предприниматели </a:t>
            </a:r>
            <a:endParaRPr lang="ru-RU" sz="1400" dirty="0">
              <a:solidFill>
                <a:schemeClr val="bg1"/>
              </a:solidFill>
              <a:cs typeface="Arial" pitchFamily="34" charset="0"/>
            </a:endParaRPr>
          </a:p>
        </p:txBody>
      </p:sp>
      <p:cxnSp>
        <p:nvCxnSpPr>
          <p:cNvPr id="20" name="Прямая соединительная линия 19"/>
          <p:cNvCxnSpPr/>
          <p:nvPr/>
        </p:nvCxnSpPr>
        <p:spPr>
          <a:xfrm>
            <a:off x="0" y="1214422"/>
            <a:ext cx="9144000" cy="1587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58" name="Прямоугольник 21"/>
          <p:cNvSpPr>
            <a:spLocks noChangeArrowheads="1"/>
          </p:cNvSpPr>
          <p:nvPr/>
        </p:nvSpPr>
        <p:spPr bwMode="auto">
          <a:xfrm>
            <a:off x="285750" y="5857875"/>
            <a:ext cx="6234113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Font typeface="Wingdings" pitchFamily="2" charset="2"/>
              <a:buChar char="v"/>
            </a:pPr>
            <a:r>
              <a:rPr lang="ru-RU" dirty="0">
                <a:solidFill>
                  <a:schemeClr val="bg1"/>
                </a:solidFill>
                <a:latin typeface="Calibri" pitchFamily="34" charset="0"/>
              </a:rPr>
              <a:t>  Подробности можно узнать в центре занятости населения</a:t>
            </a:r>
          </a:p>
          <a:p>
            <a:r>
              <a:rPr lang="ru-RU" dirty="0">
                <a:solidFill>
                  <a:schemeClr val="bg1"/>
                </a:solidFill>
                <a:latin typeface="Calibri" pitchFamily="34" charset="0"/>
              </a:rPr>
              <a:t>       по месту нахождения организации </a:t>
            </a:r>
          </a:p>
        </p:txBody>
      </p:sp>
      <p:grpSp>
        <p:nvGrpSpPr>
          <p:cNvPr id="11" name="Группа 10"/>
          <p:cNvGrpSpPr/>
          <p:nvPr/>
        </p:nvGrpSpPr>
        <p:grpSpPr>
          <a:xfrm>
            <a:off x="125327" y="2714620"/>
            <a:ext cx="8899417" cy="2198264"/>
            <a:chOff x="192310" y="2206049"/>
            <a:chExt cx="11865889" cy="2931018"/>
          </a:xfrm>
        </p:grpSpPr>
        <p:sp>
          <p:nvSpPr>
            <p:cNvPr id="13" name="Rectangle 11"/>
            <p:cNvSpPr/>
            <p:nvPr/>
          </p:nvSpPr>
          <p:spPr>
            <a:xfrm>
              <a:off x="8187870" y="2545293"/>
              <a:ext cx="3870329" cy="1128849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2"/>
            <p:cNvSpPr/>
            <p:nvPr/>
          </p:nvSpPr>
          <p:spPr>
            <a:xfrm>
              <a:off x="8153255" y="3954410"/>
              <a:ext cx="3904944" cy="1129470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700" dirty="0"/>
            </a:p>
          </p:txBody>
        </p:sp>
        <p:sp>
          <p:nvSpPr>
            <p:cNvPr id="16" name="Oval 4"/>
            <p:cNvSpPr/>
            <p:nvPr/>
          </p:nvSpPr>
          <p:spPr>
            <a:xfrm>
              <a:off x="192310" y="2206049"/>
              <a:ext cx="3135090" cy="2931018"/>
            </a:xfrm>
            <a:prstGeom prst="ellipse">
              <a:avLst/>
            </a:prstGeom>
            <a:ln/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17" name="Straight Connector 45"/>
            <p:cNvCxnSpPr/>
            <p:nvPr/>
          </p:nvCxnSpPr>
          <p:spPr>
            <a:xfrm flipH="1">
              <a:off x="3327400" y="3671558"/>
              <a:ext cx="535214" cy="17098"/>
            </a:xfrm>
            <a:prstGeom prst="line">
              <a:avLst/>
            </a:prstGeom>
            <a:ln w="28575">
              <a:solidFill>
                <a:schemeClr val="accent1"/>
              </a:solidFill>
              <a:headEnd type="triangle" w="lg" len="lg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Rounded Rectangle 47"/>
            <p:cNvSpPr/>
            <p:nvPr/>
          </p:nvSpPr>
          <p:spPr>
            <a:xfrm>
              <a:off x="3862614" y="3061430"/>
              <a:ext cx="3175863" cy="1254452"/>
            </a:xfrm>
            <a:prstGeom prst="roundRect">
              <a:avLst>
                <a:gd name="adj" fmla="val 50000"/>
              </a:avLst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Arc 69"/>
            <p:cNvSpPr/>
            <p:nvPr/>
          </p:nvSpPr>
          <p:spPr>
            <a:xfrm flipH="1">
              <a:off x="7538065" y="2910667"/>
              <a:ext cx="1230378" cy="1707546"/>
            </a:xfrm>
            <a:prstGeom prst="arc">
              <a:avLst>
                <a:gd name="adj1" fmla="val 16200000"/>
                <a:gd name="adj2" fmla="val 5400479"/>
              </a:avLst>
            </a:prstGeom>
            <a:ln w="19050"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TextBox 21"/>
          <p:cNvSpPr txBox="1"/>
          <p:nvPr/>
        </p:nvSpPr>
        <p:spPr>
          <a:xfrm>
            <a:off x="2899407" y="3322175"/>
            <a:ext cx="2356339" cy="1146468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/>
            <a:r>
              <a:rPr lang="ru-RU" sz="2200" b="1" dirty="0">
                <a:solidFill>
                  <a:schemeClr val="accent5">
                    <a:lumMod val="50000"/>
                  </a:schemeClr>
                </a:solidFill>
              </a:rPr>
              <a:t>Цель: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 сохранение кадров и 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обеспечение </a:t>
            </a:r>
          </a:p>
          <a:p>
            <a:pPr algn="ctr"/>
            <a:r>
              <a:rPr lang="ru-RU" sz="1200" b="1" dirty="0">
                <a:solidFill>
                  <a:schemeClr val="accent5">
                    <a:lumMod val="50000"/>
                  </a:schemeClr>
                </a:solidFill>
              </a:rPr>
              <a:t> занятости </a:t>
            </a:r>
            <a:r>
              <a:rPr lang="ru-RU" sz="1200" b="1" dirty="0" smtClean="0">
                <a:solidFill>
                  <a:schemeClr val="accent5">
                    <a:lumMod val="50000"/>
                  </a:schemeClr>
                </a:solidFill>
              </a:rPr>
              <a:t>граждан</a:t>
            </a:r>
          </a:p>
          <a:p>
            <a:pPr algn="ctr"/>
            <a:endParaRPr lang="ru-RU" sz="12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6102387" y="4080124"/>
            <a:ext cx="3013182" cy="638636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kumimoji="1" lang="ru-RU" sz="15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2. Общественные работы</a:t>
            </a:r>
            <a:r>
              <a:rPr kumimoji="1" lang="ru-RU" altLang="ru-RU" sz="15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kumimoji="1" lang="ru-RU" altLang="ru-RU" sz="11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для граждан, зарегистрированных в службе занятости и ищущих работу</a:t>
            </a:r>
            <a:endParaRPr lang="ru-RU" sz="1100" b="1" dirty="0">
              <a:solidFill>
                <a:schemeClr val="bg1"/>
              </a:solidFill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6125122" y="2953675"/>
            <a:ext cx="3018878" cy="884858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kumimoji="1" lang="ru-RU" altLang="ru-RU" sz="15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1. Временные работы </a:t>
            </a:r>
            <a:r>
              <a:rPr kumimoji="1" lang="ru-RU" altLang="ru-RU" sz="10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для работников находящихся под риском увольнения</a:t>
            </a:r>
            <a:r>
              <a:rPr kumimoji="1" lang="ru-RU" altLang="ru-RU" sz="11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 </a:t>
            </a:r>
            <a:r>
              <a:rPr kumimoji="1" lang="ru-RU" altLang="ru-RU" sz="800" b="1" kern="0" spc="38" dirty="0">
                <a:solidFill>
                  <a:schemeClr val="bg1"/>
                </a:solidFill>
                <a:latin typeface="Century Gothic" panose="020B0502020202020204" pitchFamily="34" charset="0"/>
              </a:rPr>
              <a:t>(режим простоя, неполной занятости)</a:t>
            </a:r>
          </a:p>
          <a:p>
            <a:endParaRPr lang="ru-RU" sz="900" b="1" dirty="0">
              <a:solidFill>
                <a:schemeClr val="bg1"/>
              </a:solidFill>
            </a:endParaRPr>
          </a:p>
        </p:txBody>
      </p:sp>
      <p:cxnSp>
        <p:nvCxnSpPr>
          <p:cNvPr id="25" name="Прямая со стрелкой 24"/>
          <p:cNvCxnSpPr/>
          <p:nvPr/>
        </p:nvCxnSpPr>
        <p:spPr>
          <a:xfrm rot="10800000">
            <a:off x="5259953" y="3826577"/>
            <a:ext cx="329902" cy="8018"/>
          </a:xfrm>
          <a:prstGeom prst="straightConnector1">
            <a:avLst/>
          </a:prstGeom>
          <a:ln w="34925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Прямоугольник 26"/>
          <p:cNvSpPr/>
          <p:nvPr/>
        </p:nvSpPr>
        <p:spPr>
          <a:xfrm>
            <a:off x="214282" y="3214686"/>
            <a:ext cx="2245118" cy="1177245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pPr marL="214313" indent="-214313" algn="ctr"/>
            <a:r>
              <a:rPr lang="ru-RU" sz="1200" b="1" dirty="0" smtClean="0">
                <a:solidFill>
                  <a:schemeClr val="bg1"/>
                </a:solidFill>
              </a:rPr>
              <a:t>Возмещение затрат</a:t>
            </a:r>
          </a:p>
          <a:p>
            <a:pPr marL="214313" indent="-214313" algn="ctr"/>
            <a:r>
              <a:rPr lang="ru-RU" sz="1200" b="1" dirty="0" smtClean="0">
                <a:solidFill>
                  <a:schemeClr val="bg1"/>
                </a:solidFill>
              </a:rPr>
              <a:t>работодателей на</a:t>
            </a:r>
          </a:p>
          <a:p>
            <a:pPr marL="214313" indent="-214313" algn="ctr"/>
            <a:r>
              <a:rPr lang="ru-RU" sz="1200" b="1" dirty="0" smtClean="0">
                <a:solidFill>
                  <a:schemeClr val="bg1"/>
                </a:solidFill>
              </a:rPr>
              <a:t>частичную оплату труда –</a:t>
            </a:r>
          </a:p>
          <a:p>
            <a:pPr marL="214313" indent="-214313" algn="ctr"/>
            <a:r>
              <a:rPr lang="ru-RU" sz="1200" b="1" dirty="0">
                <a:solidFill>
                  <a:schemeClr val="bg1"/>
                </a:solidFill>
              </a:rPr>
              <a:t>при организации временных или общественных работ </a:t>
            </a:r>
          </a:p>
        </p:txBody>
      </p:sp>
      <p:sp>
        <p:nvSpPr>
          <p:cNvPr id="28" name="Прямоугольник 27"/>
          <p:cNvSpPr/>
          <p:nvPr/>
        </p:nvSpPr>
        <p:spPr>
          <a:xfrm>
            <a:off x="285720" y="4929198"/>
            <a:ext cx="8715436" cy="500137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ru-RU" sz="1400" b="1" dirty="0" smtClean="0">
                <a:solidFill>
                  <a:schemeClr val="bg1"/>
                </a:solidFill>
              </a:rPr>
              <a:t>Затраты на материально-техническое оснащение рабочего места работника  </a:t>
            </a:r>
            <a:r>
              <a:rPr lang="ru-RU" sz="1400" b="1" dirty="0">
                <a:solidFill>
                  <a:schemeClr val="bg1"/>
                </a:solidFill>
              </a:rPr>
              <a:t>- 10 000 руб. </a:t>
            </a:r>
            <a:r>
              <a:rPr lang="ru-RU" sz="1400" b="1" dirty="0" smtClean="0">
                <a:solidFill>
                  <a:schemeClr val="bg1"/>
                </a:solidFill>
              </a:rPr>
              <a:t>на 1 работника: </a:t>
            </a:r>
            <a:r>
              <a:rPr lang="ru-RU" sz="1400" b="1" u="sng" dirty="0" smtClean="0">
                <a:solidFill>
                  <a:schemeClr val="bg1"/>
                </a:solidFill>
              </a:rPr>
              <a:t>только при организации временных работ </a:t>
            </a:r>
            <a:r>
              <a:rPr lang="ru-RU" sz="1400" b="1" u="sng" dirty="0">
                <a:solidFill>
                  <a:schemeClr val="bg1"/>
                </a:solidFill>
              </a:rPr>
              <a:t>!</a:t>
            </a:r>
          </a:p>
        </p:txBody>
      </p:sp>
      <p:sp>
        <p:nvSpPr>
          <p:cNvPr id="29" name="Прямоугольник 28"/>
          <p:cNvSpPr/>
          <p:nvPr/>
        </p:nvSpPr>
        <p:spPr>
          <a:xfrm>
            <a:off x="285720" y="5429264"/>
            <a:ext cx="8286808" cy="207749"/>
          </a:xfrm>
          <a:prstGeom prst="rect">
            <a:avLst/>
          </a:prstGeom>
        </p:spPr>
        <p:txBody>
          <a:bodyPr wrap="square" lIns="68580" tIns="34290" rIns="68580" bIns="34290">
            <a:spAutoFit/>
          </a:bodyPr>
          <a:lstStyle/>
          <a:p>
            <a:r>
              <a:rPr lang="ru-RU" sz="900" i="1" dirty="0" smtClean="0">
                <a:solidFill>
                  <a:schemeClr val="bg1"/>
                </a:solidFill>
              </a:rPr>
              <a:t>Затраты на подготовку </a:t>
            </a:r>
            <a:r>
              <a:rPr lang="ru-RU" sz="900" i="1" dirty="0">
                <a:solidFill>
                  <a:schemeClr val="bg1"/>
                </a:solidFill>
              </a:rPr>
              <a:t>помещений под новое производство, демонтаж оборудования, </a:t>
            </a:r>
            <a:r>
              <a:rPr lang="ru-RU" sz="900" i="1" dirty="0" smtClean="0">
                <a:solidFill>
                  <a:schemeClr val="bg1"/>
                </a:solidFill>
              </a:rPr>
              <a:t>перепланировку </a:t>
            </a:r>
            <a:r>
              <a:rPr lang="ru-RU" sz="900" i="1" dirty="0">
                <a:solidFill>
                  <a:schemeClr val="bg1"/>
                </a:solidFill>
              </a:rPr>
              <a:t>площадей, разбор архивов и т.д.</a:t>
            </a:r>
            <a:endParaRPr lang="ru-RU" sz="900" dirty="0">
              <a:solidFill>
                <a:schemeClr val="bg1"/>
              </a:solidFill>
            </a:endParaRPr>
          </a:p>
        </p:txBody>
      </p:sp>
      <p:pic>
        <p:nvPicPr>
          <p:cNvPr id="30" name="Рисунок 3" descr="герб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14290"/>
            <a:ext cx="742055" cy="7757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510</Words>
  <PresentationFormat>Экран (4:3)</PresentationFormat>
  <Paragraphs>84</Paragraphs>
  <Slides>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</vt:i4>
      </vt:variant>
    </vt:vector>
  </HeadingPairs>
  <TitlesOfParts>
    <vt:vector size="5" baseType="lpstr">
      <vt:lpstr>Тема Office</vt:lpstr>
      <vt:lpstr>Слайд 1</vt:lpstr>
      <vt:lpstr>Слайд 2</vt:lpstr>
      <vt:lpstr>Слайд 3</vt:lpstr>
      <vt:lpstr>Слайд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Егорова Ольга Васильевна</dc:creator>
  <cp:lastModifiedBy>EgorovaOV</cp:lastModifiedBy>
  <cp:revision>26</cp:revision>
  <dcterms:created xsi:type="dcterms:W3CDTF">2022-06-15T07:37:37Z</dcterms:created>
  <dcterms:modified xsi:type="dcterms:W3CDTF">2022-10-27T11:59:13Z</dcterms:modified>
</cp:coreProperties>
</file>