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7" r:id="rId7"/>
    <p:sldId id="268" r:id="rId8"/>
    <p:sldId id="266" r:id="rId9"/>
    <p:sldId id="257" r:id="rId10"/>
    <p:sldId id="258" r:id="rId11"/>
    <p:sldId id="259" r:id="rId12"/>
    <p:sldId id="260" r:id="rId13"/>
    <p:sldId id="261" r:id="rId14"/>
  </p:sldIdLst>
  <p:sldSz cx="9144000" cy="5143500" type="screen16x9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6" d="100"/>
          <a:sy n="126" d="100"/>
        </p:scale>
        <p:origin x="-354" y="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 fontScale="49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pic>
        <p:nvPicPr>
          <p:cNvPr id="39" name="image.png"/>
          <p:cNvPicPr/>
          <p:nvPr/>
        </p:nvPicPr>
        <p:blipFill>
          <a:blip r:embed="rId3"/>
          <a:stretch/>
        </p:blipFill>
        <p:spPr>
          <a:xfrm>
            <a:off x="3274560" y="84240"/>
            <a:ext cx="2260440" cy="2485800"/>
          </a:xfrm>
          <a:prstGeom prst="rect">
            <a:avLst/>
          </a:prstGeom>
          <a:ln w="12700">
            <a:noFill/>
          </a:ln>
        </p:spPr>
      </p:pic>
      <p:sp>
        <p:nvSpPr>
          <p:cNvPr id="40" name="Прямоугольник 1"/>
          <p:cNvSpPr/>
          <p:nvPr/>
        </p:nvSpPr>
        <p:spPr>
          <a:xfrm>
            <a:off x="1307237" y="3044520"/>
            <a:ext cx="6861087" cy="13835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Первый пакет Антикризисных мер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по стабилизации ситуации в 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секторе экономики Республики Мордовия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41" name="Рисунок 40"/>
          <p:cNvPicPr/>
          <p:nvPr/>
        </p:nvPicPr>
        <p:blipFill>
          <a:blip r:embed="rId4"/>
          <a:stretch/>
        </p:blipFill>
        <p:spPr>
          <a:xfrm>
            <a:off x="3240000" y="41400"/>
            <a:ext cx="2520000" cy="2772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image.jpeg"/>
          <p:cNvPicPr/>
          <p:nvPr/>
        </p:nvPicPr>
        <p:blipFill>
          <a:blip r:embed="rId2"/>
          <a:stretch/>
        </p:blipFill>
        <p:spPr>
          <a:xfrm>
            <a:off x="0" y="162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10" name="Прямоугольник 1"/>
          <p:cNvSpPr/>
          <p:nvPr/>
        </p:nvSpPr>
        <p:spPr>
          <a:xfrm>
            <a:off x="3146932" y="325853"/>
            <a:ext cx="5518988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lang="ru-RU" sz="2800" b="1" spc="-1" dirty="0">
                <a:solidFill>
                  <a:srgbClr val="C00000"/>
                </a:solidFill>
                <a:latin typeface="Calibri"/>
                <a:ea typeface="Calibri"/>
              </a:rPr>
              <a:t>П</a:t>
            </a: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ервый пакет антикризисных мер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111" name="Прямоугольник 3"/>
          <p:cNvSpPr/>
          <p:nvPr/>
        </p:nvSpPr>
        <p:spPr>
          <a:xfrm>
            <a:off x="545130" y="850151"/>
            <a:ext cx="3507120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Нулевая % ставка по УСН, ПСН*, </a:t>
            </a:r>
            <a:endParaRPr lang="ru-RU" sz="16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расширен перечень видов деятельности</a:t>
            </a:r>
            <a:endParaRPr lang="ru-RU" sz="1200" b="0" strike="noStrike" spc="-1" dirty="0">
              <a:latin typeface="Arial"/>
            </a:endParaRPr>
          </a:p>
        </p:txBody>
      </p:sp>
      <p:sp>
        <p:nvSpPr>
          <p:cNvPr id="112" name="Прямоугольник 4"/>
          <p:cNvSpPr/>
          <p:nvPr/>
        </p:nvSpPr>
        <p:spPr>
          <a:xfrm>
            <a:off x="540720" y="2234605"/>
            <a:ext cx="441972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Программа импортозамещения </a:t>
            </a:r>
            <a:endParaRPr lang="ru-RU" sz="16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(новые финансовые продукты):</a:t>
            </a:r>
            <a:endParaRPr lang="ru-RU" sz="14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 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займ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до 30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млн.руб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, до 10 лет, 1/3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кл.ставки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sp>
        <p:nvSpPr>
          <p:cNvPr id="113" name="Прямоугольник 5"/>
          <p:cNvSpPr/>
          <p:nvPr/>
        </p:nvSpPr>
        <p:spPr>
          <a:xfrm>
            <a:off x="4805354" y="3509821"/>
            <a:ext cx="5014080" cy="22145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МФЦ: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выделены дополнительные окна для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предоставления услуг субъектам МСП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 прием заявлений о предоставлении «кредитных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каникул» и реструктуризации долговых обязательств</a:t>
            </a:r>
            <a:endParaRPr lang="ru-RU" sz="14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 dirty="0">
              <a:latin typeface="Arial"/>
            </a:endParaRPr>
          </a:p>
        </p:txBody>
      </p:sp>
      <p:pic>
        <p:nvPicPr>
          <p:cNvPr id="114" name="Рисунок 6"/>
          <p:cNvPicPr/>
          <p:nvPr/>
        </p:nvPicPr>
        <p:blipFill>
          <a:blip r:embed="rId3"/>
          <a:stretch/>
        </p:blipFill>
        <p:spPr>
          <a:xfrm>
            <a:off x="259920" y="8089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15" name="Рисунок 2"/>
          <p:cNvPicPr/>
          <p:nvPr/>
        </p:nvPicPr>
        <p:blipFill>
          <a:blip r:embed="rId4"/>
          <a:stretch/>
        </p:blipFill>
        <p:spPr>
          <a:xfrm>
            <a:off x="3405674" y="3567960"/>
            <a:ext cx="1399680" cy="1399680"/>
          </a:xfrm>
          <a:prstGeom prst="rect">
            <a:avLst/>
          </a:prstGeom>
          <a:ln w="0">
            <a:noFill/>
          </a:ln>
        </p:spPr>
      </p:pic>
      <p:pic>
        <p:nvPicPr>
          <p:cNvPr id="116" name="Рисунок 11"/>
          <p:cNvPicPr/>
          <p:nvPr/>
        </p:nvPicPr>
        <p:blipFill>
          <a:blip r:embed="rId5"/>
          <a:stretch/>
        </p:blipFill>
        <p:spPr>
          <a:xfrm>
            <a:off x="4431600" y="790982"/>
            <a:ext cx="4171680" cy="2418480"/>
          </a:xfrm>
          <a:prstGeom prst="rect">
            <a:avLst/>
          </a:prstGeom>
          <a:ln w="0">
            <a:noFill/>
          </a:ln>
        </p:spPr>
      </p:pic>
      <p:sp>
        <p:nvSpPr>
          <p:cNvPr id="117" name="Прямоугольник 8"/>
          <p:cNvSpPr/>
          <p:nvPr/>
        </p:nvSpPr>
        <p:spPr>
          <a:xfrm>
            <a:off x="564066" y="3156481"/>
            <a:ext cx="2566257" cy="141431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Имущественная поддержка:</a:t>
            </a:r>
            <a:endParaRPr lang="ru-RU" sz="1400" b="0" strike="noStrike" spc="-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- освобождение от уплаты аренды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имущества в первые два года </a:t>
            </a:r>
          </a:p>
          <a:p>
            <a:pPr marL="171450" indent="-171450">
              <a:lnSpc>
                <a:spcPct val="100000"/>
              </a:lnSpc>
              <a:buFontTx/>
              <a:buChar char="-"/>
              <a:tabLst>
                <a:tab pos="0" algn="l"/>
              </a:tabLst>
            </a:pPr>
            <a:r>
              <a:rPr lang="ru-RU" sz="1200" b="1" spc="-1" dirty="0">
                <a:solidFill>
                  <a:srgbClr val="000000"/>
                </a:solidFill>
                <a:latin typeface="Calibri"/>
              </a:rPr>
              <a:t>отсрочка по оплате арендных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pc="-1" dirty="0">
                <a:solidFill>
                  <a:srgbClr val="000000"/>
                </a:solidFill>
                <a:latin typeface="Calibri"/>
              </a:rPr>
              <a:t>платежей в 2022 году</a:t>
            </a:r>
            <a:endParaRPr lang="ru-RU" sz="12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lang="ru-RU" sz="1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pic>
        <p:nvPicPr>
          <p:cNvPr id="118" name="Рисунок 10"/>
          <p:cNvPicPr/>
          <p:nvPr/>
        </p:nvPicPr>
        <p:blipFill>
          <a:blip r:embed="rId3"/>
          <a:stretch/>
        </p:blipFill>
        <p:spPr>
          <a:xfrm>
            <a:off x="327819" y="3143666"/>
            <a:ext cx="218098" cy="266400"/>
          </a:xfrm>
          <a:prstGeom prst="rect">
            <a:avLst/>
          </a:prstGeom>
          <a:ln w="0">
            <a:noFill/>
          </a:ln>
        </p:spPr>
      </p:pic>
      <p:pic>
        <p:nvPicPr>
          <p:cNvPr id="119" name="Рисунок 7_2"/>
          <p:cNvPicPr/>
          <p:nvPr/>
        </p:nvPicPr>
        <p:blipFill>
          <a:blip r:embed="rId3"/>
          <a:stretch/>
        </p:blipFill>
        <p:spPr>
          <a:xfrm>
            <a:off x="286324" y="1579874"/>
            <a:ext cx="218098" cy="266400"/>
          </a:xfrm>
          <a:prstGeom prst="rect">
            <a:avLst/>
          </a:prstGeom>
          <a:ln w="0">
            <a:noFill/>
          </a:ln>
        </p:spPr>
      </p:pic>
      <p:pic>
        <p:nvPicPr>
          <p:cNvPr id="120" name="Рисунок 7_3"/>
          <p:cNvPicPr/>
          <p:nvPr/>
        </p:nvPicPr>
        <p:blipFill>
          <a:blip r:embed="rId3"/>
          <a:stretch/>
        </p:blipFill>
        <p:spPr>
          <a:xfrm>
            <a:off x="294058" y="2226338"/>
            <a:ext cx="220320" cy="266400"/>
          </a:xfrm>
          <a:prstGeom prst="rect">
            <a:avLst/>
          </a:prstGeom>
          <a:ln w="0">
            <a:noFill/>
          </a:ln>
        </p:spPr>
      </p:pic>
      <p:sp>
        <p:nvSpPr>
          <p:cNvPr id="123" name="Прямоугольник 3_0"/>
          <p:cNvSpPr/>
          <p:nvPr/>
        </p:nvSpPr>
        <p:spPr>
          <a:xfrm>
            <a:off x="540720" y="1604712"/>
            <a:ext cx="3854582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Увеличение авансовых платежей</a:t>
            </a:r>
            <a:r>
              <a:rPr lang="ru-RU" sz="14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 до 50%</a:t>
            </a:r>
            <a:r>
              <a:rPr lang="ru-RU" sz="1600" b="1" strike="noStrike" spc="-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 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по </a:t>
            </a:r>
            <a:r>
              <a:rPr lang="ru-RU" sz="1200" b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гос.контрактам</a:t>
            </a:r>
            <a:r>
              <a:rPr lang="ru-RU" sz="12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 от 30 млн. рублей</a:t>
            </a:r>
            <a:endParaRPr lang="ru-RU" sz="1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25" name="Прямоугольник 1"/>
          <p:cNvSpPr/>
          <p:nvPr/>
        </p:nvSpPr>
        <p:spPr>
          <a:xfrm>
            <a:off x="2997000" y="365760"/>
            <a:ext cx="541368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C00000"/>
                </a:solidFill>
                <a:latin typeface="Calibri"/>
                <a:ea typeface="Calibri"/>
              </a:rPr>
              <a:t>	СФЕРА АЛКОГОЛЬНОГО РЫНКА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26" name="Прямоугольник 3"/>
          <p:cNvSpPr/>
          <p:nvPr/>
        </p:nvSpPr>
        <p:spPr>
          <a:xfrm>
            <a:off x="1019520" y="1045080"/>
            <a:ext cx="730224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Отмена плановых и внеплановых контрольно-надзорных мероприятий при проведении регионального государственного контроля. 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27" name="Прямоугольник 4"/>
          <p:cNvSpPr/>
          <p:nvPr/>
        </p:nvSpPr>
        <p:spPr>
          <a:xfrm>
            <a:off x="1057320" y="1717200"/>
            <a:ext cx="445212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Продление на 12 месяцев действия 174 лицензий на розничную продажу алкогольной продукции (в том числе при оказании услуг общественного питания)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128" name="Прямоугольник 5"/>
          <p:cNvSpPr/>
          <p:nvPr/>
        </p:nvSpPr>
        <p:spPr>
          <a:xfrm>
            <a:off x="1057320" y="3301200"/>
            <a:ext cx="4515120" cy="1155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Проведение при предоставлении государственной услуги выездной оценки соответствия обязательным требованиям в  дистанционном формате посредством использования средств фото-, аудио- и видеофиксации, видео-конференц-связи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129" name="Рисунок 6"/>
          <p:cNvPicPr/>
          <p:nvPr/>
        </p:nvPicPr>
        <p:blipFill>
          <a:blip r:embed="rId3"/>
          <a:stretch/>
        </p:blipFill>
        <p:spPr>
          <a:xfrm>
            <a:off x="681840" y="11113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0" name="Рисунок 7"/>
          <p:cNvPicPr/>
          <p:nvPr/>
        </p:nvPicPr>
        <p:blipFill>
          <a:blip r:embed="rId3"/>
          <a:stretch/>
        </p:blipFill>
        <p:spPr>
          <a:xfrm>
            <a:off x="681840" y="17172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1" name="Рисунок 8"/>
          <p:cNvPicPr/>
          <p:nvPr/>
        </p:nvPicPr>
        <p:blipFill>
          <a:blip r:embed="rId3"/>
          <a:stretch/>
        </p:blipFill>
        <p:spPr>
          <a:xfrm>
            <a:off x="699480" y="33012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32" name="Рисунок 2"/>
          <p:cNvPicPr/>
          <p:nvPr/>
        </p:nvPicPr>
        <p:blipFill>
          <a:blip r:embed="rId4"/>
          <a:stretch/>
        </p:blipFill>
        <p:spPr>
          <a:xfrm>
            <a:off x="5649120" y="2168280"/>
            <a:ext cx="3167280" cy="2182680"/>
          </a:xfrm>
          <a:prstGeom prst="rect">
            <a:avLst/>
          </a:prstGeom>
          <a:ln w="0">
            <a:noFill/>
          </a:ln>
        </p:spPr>
      </p:pic>
      <p:pic>
        <p:nvPicPr>
          <p:cNvPr id="133" name="Рисунок 14"/>
          <p:cNvPicPr/>
          <p:nvPr/>
        </p:nvPicPr>
        <p:blipFill>
          <a:blip r:embed="rId3"/>
          <a:stretch/>
        </p:blipFill>
        <p:spPr>
          <a:xfrm>
            <a:off x="699120" y="252648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34" name="Прямоугольник 13"/>
          <p:cNvSpPr/>
          <p:nvPr/>
        </p:nvSpPr>
        <p:spPr>
          <a:xfrm>
            <a:off x="1057320" y="2526480"/>
            <a:ext cx="445212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Calibri"/>
                <a:ea typeface="Calibri"/>
              </a:rPr>
              <a:t>Сокращение сроков предоставления государственной услуги до 20 дней</a:t>
            </a:r>
            <a:endParaRPr lang="ru-RU" sz="14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image.jpeg"/>
          <p:cNvPicPr/>
          <p:nvPr/>
        </p:nvPicPr>
        <p:blipFill>
          <a:blip r:embed="rId2"/>
          <a:stretch/>
        </p:blipFill>
        <p:spPr>
          <a:xfrm>
            <a:off x="-252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36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37" name="Рисунок 11"/>
          <p:cNvPicPr/>
          <p:nvPr/>
        </p:nvPicPr>
        <p:blipFill>
          <a:blip r:embed="rId3"/>
          <a:stretch/>
        </p:blipFill>
        <p:spPr>
          <a:xfrm>
            <a:off x="5747400" y="363240"/>
            <a:ext cx="2228400" cy="8902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138" name="Таблица 9"/>
          <p:cNvGraphicFramePr/>
          <p:nvPr/>
        </p:nvGraphicFramePr>
        <p:xfrm>
          <a:off x="764280" y="1013040"/>
          <a:ext cx="7778880" cy="3916972"/>
        </p:xfrm>
        <a:graphic>
          <a:graphicData uri="http://schemas.openxmlformats.org/drawingml/2006/table">
            <a:tbl>
              <a:tblPr/>
              <a:tblGrid>
                <a:gridCol w="56023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76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22840">
                <a:tc grid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spcAft>
                          <a:spcPts val="1001"/>
                        </a:spcAft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Фиксированные процентные ставки по микрозаймам (начало действия — с 4 марта 2022 года)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5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«Антикризисный»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(рестораны, кафе, столовые, буфеты, бары, закусочные и иные организации общественного питания; салоны красоты, парикмахерские, косметические салоны, СПА-салоны, массажные салоны, солярии; бани, сауны, плавательные бассейны, спортивные и тренажерные залы, фитнес-центры и др.)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(до 30 июня 2022 г.)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«Легкий старт»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(начинающие предприниматели)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lang="ru-RU" sz="1200" b="0" strike="noStrike" spc="-1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до 5 млн. рублей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3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«Моногород»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99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«Развитие» 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МСП, участвующие в программах «выращивания»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736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«Социальный»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, (субъекты МСП, осуществляющие социально ориентированную деятельность)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2 %  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940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 НХП»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занятые в сфере народных художественных промыслов)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1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«Приоритетный»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 осуществляющие приоритетные виды деятельности)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11 %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51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в пострадавших отраслях экономики)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1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«Я сам» 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(для самозанятых граждан (индивидуальных предпринимателей), зарегистрированных в качестве плательщика налога на профессиональный доход),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944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«Инвестиционный»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(для субъектов МСП на приобретение основных средств),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0052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«Маркетплейсы»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МСП, осуществляющие торговлю на маркетплейсах.)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02680">
                <a:tc>
                  <a:txBody>
                    <a:bodyPr/>
                    <a:lstStyle/>
                    <a:p>
                      <a:pPr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«Стандартный»</a:t>
                      </a:r>
                      <a:r>
                        <a:rPr lang="ru-RU" sz="1000" b="0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и </a:t>
                      </a: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«Рефинансирование»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3000"/>
                        </a:lnSpc>
                        <a:tabLst>
                          <a:tab pos="0" algn="l"/>
                        </a:tabLst>
                      </a:pP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13 %</a:t>
                      </a:r>
                      <a:r>
                        <a:rPr lang="ru-RU" sz="1200" b="1" strike="noStrike" spc="-1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lang="ru-RU" sz="1200" b="0" strike="noStrike" spc="-1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pic>
        <p:nvPicPr>
          <p:cNvPr id="140" name="Рисунок 2"/>
          <p:cNvPicPr/>
          <p:nvPr/>
        </p:nvPicPr>
        <p:blipFill>
          <a:blip r:embed="rId3"/>
          <a:stretch/>
        </p:blipFill>
        <p:spPr>
          <a:xfrm>
            <a:off x="5927400" y="779040"/>
            <a:ext cx="2004120" cy="1132560"/>
          </a:xfrm>
          <a:prstGeom prst="rect">
            <a:avLst/>
          </a:prstGeom>
          <a:ln w="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Прямоугольник 4"/>
          <p:cNvSpPr/>
          <p:nvPr/>
        </p:nvSpPr>
        <p:spPr>
          <a:xfrm>
            <a:off x="5931360" y="1840320"/>
            <a:ext cx="2420280" cy="1216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 максимальный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размер поручительства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 договорам микрозаймов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 50% до 70%</a:t>
            </a:r>
            <a:endParaRPr lang="ru-RU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8064A2"/>
                </a:solidFill>
                <a:latin typeface="Calibri"/>
                <a:ea typeface="Calibri"/>
              </a:rPr>
              <a:t>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43" name="Прямоугольник 6"/>
          <p:cNvSpPr/>
          <p:nvPr/>
        </p:nvSpPr>
        <p:spPr>
          <a:xfrm>
            <a:off x="5935680" y="3062160"/>
            <a:ext cx="265356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 срок предоставления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поручительства по кредитам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 5 до 8 лет 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144" name="Рисунок 7"/>
          <p:cNvPicPr/>
          <p:nvPr/>
        </p:nvPicPr>
        <p:blipFill>
          <a:blip r:embed="rId4"/>
          <a:stretch/>
        </p:blipFill>
        <p:spPr>
          <a:xfrm>
            <a:off x="5769360" y="18129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45" name="Рисунок 8"/>
          <p:cNvPicPr/>
          <p:nvPr/>
        </p:nvPicPr>
        <p:blipFill>
          <a:blip r:embed="rId4"/>
          <a:stretch/>
        </p:blipFill>
        <p:spPr>
          <a:xfrm>
            <a:off x="5769360" y="30351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46" name="Прямоугольник 9"/>
          <p:cNvSpPr/>
          <p:nvPr/>
        </p:nvSpPr>
        <p:spPr>
          <a:xfrm>
            <a:off x="853920" y="2913120"/>
            <a:ext cx="4412160" cy="2341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Субсидирование процентной ставки по кредитам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(2/3 ключевой ставки , но не более 50 млн.руб. в год),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направленным на финансирование капитальных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вложений в рамках реализации инвестиционного проекта:</a:t>
            </a:r>
            <a:endParaRPr lang="ru-RU" sz="1200" b="0" strike="noStrike" spc="-1">
              <a:latin typeface="Arial"/>
            </a:endParaRPr>
          </a:p>
          <a:p>
            <a:pPr marL="171360" indent="-16956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юридические лица (кроме некоммерческих организаций)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и индивидуальные предприниматели</a:t>
            </a:r>
            <a:endParaRPr lang="ru-RU" sz="1200" b="0" strike="noStrike" spc="-1">
              <a:latin typeface="Arial"/>
            </a:endParaRPr>
          </a:p>
          <a:p>
            <a:pPr marL="171360" indent="-16956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реализация инвестиционного проект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на территории Республики Мордовия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- соответствие критериям отбора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</p:txBody>
      </p:sp>
      <p:pic>
        <p:nvPicPr>
          <p:cNvPr id="147" name="Рисунок 10"/>
          <p:cNvPicPr/>
          <p:nvPr/>
        </p:nvPicPr>
        <p:blipFill>
          <a:blip r:embed="rId5"/>
          <a:stretch/>
        </p:blipFill>
        <p:spPr>
          <a:xfrm>
            <a:off x="2128320" y="861840"/>
            <a:ext cx="812520" cy="893880"/>
          </a:xfrm>
          <a:prstGeom prst="rect">
            <a:avLst/>
          </a:prstGeom>
          <a:ln w="0">
            <a:noFill/>
          </a:ln>
        </p:spPr>
      </p:pic>
      <p:sp>
        <p:nvSpPr>
          <p:cNvPr id="148" name="Прямоугольник 11"/>
          <p:cNvSpPr/>
          <p:nvPr/>
        </p:nvSpPr>
        <p:spPr>
          <a:xfrm>
            <a:off x="832680" y="1840320"/>
            <a:ext cx="4311360" cy="109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Инвестиционный займ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(докапитализация МКК ФПП РМ)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от 5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до 30 млн.руб, до 10 лет, отсрочка до 12 месяцев,  </a:t>
            </a:r>
            <a:endParaRPr lang="ru-RU" sz="12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1/2 кл.ставки</a:t>
            </a:r>
            <a:endParaRPr lang="ru-RU" sz="12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>
              <a:latin typeface="Arial"/>
            </a:endParaRPr>
          </a:p>
        </p:txBody>
      </p:sp>
      <p:pic>
        <p:nvPicPr>
          <p:cNvPr id="149" name="Рисунок 12"/>
          <p:cNvPicPr/>
          <p:nvPr/>
        </p:nvPicPr>
        <p:blipFill>
          <a:blip r:embed="rId4"/>
          <a:stretch/>
        </p:blipFill>
        <p:spPr>
          <a:xfrm>
            <a:off x="653040" y="18234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50" name="Рисунок 13"/>
          <p:cNvPicPr/>
          <p:nvPr/>
        </p:nvPicPr>
        <p:blipFill>
          <a:blip r:embed="rId4"/>
          <a:stretch/>
        </p:blipFill>
        <p:spPr>
          <a:xfrm>
            <a:off x="621360" y="2928240"/>
            <a:ext cx="199440" cy="266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6" name="Прямоугольник 9"/>
          <p:cNvSpPr/>
          <p:nvPr/>
        </p:nvSpPr>
        <p:spPr>
          <a:xfrm>
            <a:off x="57742" y="1187400"/>
            <a:ext cx="3857892" cy="110654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b="1" strike="noStrike" spc="-1" dirty="0">
                <a:latin typeface="Arial"/>
              </a:rPr>
              <a:t>18 марта 2022 года 12:00</a:t>
            </a: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b="1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b="1" spc="-1" dirty="0">
                <a:latin typeface="Arial"/>
              </a:rPr>
              <a:t>Площадка Центрального рынка</a:t>
            </a:r>
            <a:endParaRPr lang="ru-RU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1200" b="0" strike="noStrike" spc="-1" dirty="0">
              <a:latin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A0F77B3-7686-4AFD-9C96-8DD4DEC0A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5185" y="1265916"/>
            <a:ext cx="5167952" cy="38759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5804AB3-2E91-47EB-AA6C-CCC6959CDE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8364" y="2400262"/>
            <a:ext cx="1609835" cy="142123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4B8FD31F-E040-4B26-8349-675AFDD232AB}"/>
              </a:ext>
            </a:extLst>
          </p:cNvPr>
          <p:cNvSpPr/>
          <p:nvPr/>
        </p:nvSpPr>
        <p:spPr>
          <a:xfrm>
            <a:off x="789432" y="3777754"/>
            <a:ext cx="252896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400" b="1" strike="noStrike" cap="none" spc="0" dirty="0">
                <a:ln/>
                <a:effectLst/>
                <a:latin typeface="Arial"/>
              </a:rPr>
              <a:t>65 рублей за кг.</a:t>
            </a:r>
            <a:endParaRPr lang="ru-RU" sz="24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2028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"/>
          <p:cNvPicPr/>
          <p:nvPr/>
        </p:nvPicPr>
        <p:blipFill>
          <a:blip r:embed="rId2"/>
          <a:stretch/>
        </p:blipFill>
        <p:spPr>
          <a:xfrm>
            <a:off x="6264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141" name="Rectangle 1"/>
          <p:cNvSpPr/>
          <p:nvPr/>
        </p:nvSpPr>
        <p:spPr>
          <a:xfrm>
            <a:off x="2112840" y="1081080"/>
            <a:ext cx="91422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xmlns="" id="{4C8AA871-3A3C-424D-834D-9871F32F3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605230"/>
              </p:ext>
            </p:extLst>
          </p:nvPr>
        </p:nvGraphicFramePr>
        <p:xfrm>
          <a:off x="6824" y="0"/>
          <a:ext cx="9198016" cy="5141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2456">
                  <a:extLst>
                    <a:ext uri="{9D8B030D-6E8A-4147-A177-3AD203B41FA5}">
                      <a16:colId xmlns:a16="http://schemas.microsoft.com/office/drawing/2014/main" xmlns="" val="3445970315"/>
                    </a:ext>
                  </a:extLst>
                </a:gridCol>
                <a:gridCol w="3535560">
                  <a:extLst>
                    <a:ext uri="{9D8B030D-6E8A-4147-A177-3AD203B41FA5}">
                      <a16:colId xmlns:a16="http://schemas.microsoft.com/office/drawing/2014/main" xmlns="" val="4162498304"/>
                    </a:ext>
                  </a:extLst>
                </a:gridCol>
              </a:tblGrid>
              <a:tr h="3971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Меры по обеспечению социально-экономической стабильности </a:t>
                      </a:r>
                    </a:p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(Указ Президента РФ №121 от 16.03.2022 года)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Ответственный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Зам.Пред</a:t>
                      </a:r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/ОИВ РМ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799518734"/>
                  </a:ext>
                </a:extLst>
              </a:tr>
              <a:tr h="583595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принятие дополнительных мер адресной поддержки различных категорий граждан Российской Федерации, оказавшихся в трудной жизненной ситуации, а также при необходимости решений об осуществлении единовременных денежных выплат гражданам Российской Федерации, включая определение порядка и условий осуществления таких выплат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035826351"/>
                  </a:ext>
                </a:extLst>
              </a:tr>
              <a:tr h="224578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сохранение доступности социальных услуг для граждан Российской Федерации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114873680"/>
                  </a:ext>
                </a:extLst>
              </a:tr>
              <a:tr h="977012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бесперебойное функционирование объектов жизнеобеспечения, транспортной, логистической, социальной инфраструктуры, объектов образования, здравоохранения, социального обслуживания, энергетики, промышленности и связи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Первый 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Фрейдин И.В.           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Государственный комитет Республики Мордовия по транспорту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Кандрин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В.А.)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образования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(Солдатова Е.П.)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здравоохранения Республики Мордовия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(Маркин О.В.)            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 ЖКХ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Чадов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цифрового развития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Вольфсон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Минпром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(Губайдуллин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969467231"/>
                  </a:ext>
                </a:extLst>
              </a:tr>
              <a:tr h="65454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проведение оперативного мониторинга розничных цен на товары первой необходимости, лекарственные препараты, медицинские изделия и наличия их в организациях торговли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Цыбизова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Р.М.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Таркаева Н.А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Минсельхоз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Кечайкин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А.Н.)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Минэкономики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(Грибанов А.В.)       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здравоохранения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(Маркин О.В.)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570860259"/>
                  </a:ext>
                </a:extLst>
              </a:tr>
              <a:tr h="339415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д) осуществление дополнительных мер, направленных на устранение повышенного спроса на отдельные виды товаров, работ, услуг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Цыбизова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Р.М.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Минсельхоз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Кечайкин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А.Н.)             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503879768"/>
                  </a:ext>
                </a:extLst>
              </a:tr>
              <a:tr h="337827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е) проведение оперативного мониторинга ситуации на рынке труда и реализацию мер </a:t>
                      </a:r>
                      <a:r>
                        <a:rPr lang="ru-RU" sz="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проактивной</a:t>
                      </a:r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 занятости населения (включая организацию переобучения и повышения квалификации)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941955165"/>
                  </a:ext>
                </a:extLst>
              </a:tr>
              <a:tr h="58352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ж) оказание организациям, индивидуальным предпринимателям, самозанятым гражданам мер поддержки, в том числе адресной, в виде предоставления денежных средств, другого имущества, иных льгот и преференций, включая установление особенностей закупок товаров, работ, услуг для обеспечения государственных нужд и нужд отдельных юридических лиц, в том числе для реализации проектов развития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Таркаева Н.А.  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Минэкономики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(Грибанов А.В.)               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727966207"/>
                  </a:ext>
                </a:extLst>
              </a:tr>
              <a:tr h="583520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з) принятие дополнительных мер поддержки социально ориентированных некоммерческих организаций, осуществляющих деятельность по социальному обслуживанию, социальной поддержке и защите граждан Российской Федерации, оказанию помощи беженцам и вынужденным переселенцам, деятельность в сфере патриотического воспитания граждан Российской Федерации, содействия развитию внутренней трудовой миграции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Лотванова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Г.А.                            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Минсоцзащиты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(Князьков И.В.)</a:t>
                      </a:r>
                    </a:p>
                    <a:p>
                      <a:pPr algn="l" fontAlgn="ctr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35987586"/>
                  </a:ext>
                </a:extLst>
              </a:tr>
              <a:tr h="460674">
                <a:tc>
                  <a:txBody>
                    <a:bodyPr/>
                    <a:lstStyle/>
                    <a:p>
                      <a:r>
                        <a:rPr lang="ru-RU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и) принятие иных мер, направленных на обеспечение социально-экономической стабильности и защиты населения в Российской Федерации, в том числе предусмотренных Федеральным законом от 21 декабря 1994 г. N 68-ФЗ "О защите населения и территорий от чрезвычайных ситуаций природного и техногенного характера"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Председателя Правительства Республики Мордовия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Герасин А.А.                                </a:t>
                      </a:r>
                    </a:p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 ЖКХ РМ 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Чадов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И.А.)                       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3030555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929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.jpeg"/>
          <p:cNvPicPr/>
          <p:nvPr/>
        </p:nvPicPr>
        <p:blipFill>
          <a:blip r:embed="rId2"/>
          <a:stretch/>
        </p:blipFill>
        <p:spPr>
          <a:xfrm>
            <a:off x="-36360" y="0"/>
            <a:ext cx="9186480" cy="5141880"/>
          </a:xfrm>
          <a:prstGeom prst="rect">
            <a:avLst/>
          </a:prstGeom>
          <a:ln w="12700">
            <a:noFill/>
          </a:ln>
        </p:spPr>
      </p:pic>
      <p:pic>
        <p:nvPicPr>
          <p:cNvPr id="152" name="image.png"/>
          <p:cNvPicPr/>
          <p:nvPr/>
        </p:nvPicPr>
        <p:blipFill>
          <a:blip r:embed="rId3"/>
          <a:srcRect l="31098" t="18967" r="2440" b="15449"/>
          <a:stretch/>
        </p:blipFill>
        <p:spPr>
          <a:xfrm>
            <a:off x="2268360" y="555480"/>
            <a:ext cx="4201920" cy="2374560"/>
          </a:xfrm>
          <a:prstGeom prst="rect">
            <a:avLst/>
          </a:prstGeom>
          <a:ln w="12700">
            <a:noFill/>
          </a:ln>
        </p:spPr>
      </p:pic>
      <p:sp>
        <p:nvSpPr>
          <p:cNvPr id="153" name="Shape 69"/>
          <p:cNvSpPr/>
          <p:nvPr/>
        </p:nvSpPr>
        <p:spPr>
          <a:xfrm>
            <a:off x="760320" y="3147840"/>
            <a:ext cx="7846920" cy="426240"/>
          </a:xfrm>
          <a:prstGeom prst="rect">
            <a:avLst/>
          </a:prstGeom>
          <a:noFill/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0" strike="noStrike" spc="-1">
                <a:solidFill>
                  <a:srgbClr val="000000"/>
                </a:solidFill>
                <a:latin typeface="PF Square Sans Pro Medium"/>
                <a:ea typeface="PF Square Sans Pro Medium"/>
              </a:rPr>
              <a:t>Благодарю за внимание!</a:t>
            </a:r>
            <a:endParaRPr lang="ru-RU" sz="2800" b="0" strike="noStrike" spc="-1">
              <a:latin typeface="Arial"/>
            </a:endParaRPr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43" name="Прямоугольник 1"/>
          <p:cNvSpPr/>
          <p:nvPr/>
        </p:nvSpPr>
        <p:spPr>
          <a:xfrm>
            <a:off x="2534040" y="349560"/>
            <a:ext cx="609516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C00000"/>
                </a:solidFill>
                <a:latin typeface="Calibri"/>
                <a:ea typeface="Calibri"/>
              </a:rPr>
              <a:t>	ФЕДЕРАЛЬНЫЕ МЕРЫ ПОДДЕРЖКИ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44" name="Рисунок 2"/>
          <p:cNvPicPr/>
          <p:nvPr/>
        </p:nvPicPr>
        <p:blipFill>
          <a:blip r:embed="rId3"/>
          <a:stretch/>
        </p:blipFill>
        <p:spPr>
          <a:xfrm>
            <a:off x="267840" y="1016640"/>
            <a:ext cx="2653920" cy="1988640"/>
          </a:xfrm>
          <a:prstGeom prst="rect">
            <a:avLst/>
          </a:prstGeom>
          <a:ln w="0">
            <a:noFill/>
          </a:ln>
        </p:spPr>
      </p:pic>
      <p:sp>
        <p:nvSpPr>
          <p:cNvPr id="45" name="Прямоугольник 3"/>
          <p:cNvSpPr/>
          <p:nvPr/>
        </p:nvSpPr>
        <p:spPr>
          <a:xfrm>
            <a:off x="3367080" y="997920"/>
            <a:ext cx="451872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Мораторий на плановые проверки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для ИП и МСП с 10 марта 2022 года до конца 2022 года*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46" name="Прямоугольник 4"/>
          <p:cNvSpPr/>
          <p:nvPr/>
        </p:nvSpPr>
        <p:spPr>
          <a:xfrm>
            <a:off x="3339000" y="1707480"/>
            <a:ext cx="5803200" cy="851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Компенсация расходов на использование СБП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(системы быстрых платежей) ***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действие продлено с января по июнь 2022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47" name="Прямоугольник 5"/>
          <p:cNvSpPr/>
          <p:nvPr/>
        </p:nvSpPr>
        <p:spPr>
          <a:xfrm>
            <a:off x="3366720" y="2697840"/>
            <a:ext cx="4084560" cy="79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«Кредитные каникулы»****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при условии: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кредит получен до 1 марта 2022 года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отсутствие других кредитных каникул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48" name="Рисунок 6"/>
          <p:cNvPicPr/>
          <p:nvPr/>
        </p:nvPicPr>
        <p:blipFill>
          <a:blip r:embed="rId4"/>
          <a:stretch/>
        </p:blipFill>
        <p:spPr>
          <a:xfrm>
            <a:off x="3137760" y="10015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49" name="Рисунок 7"/>
          <p:cNvPicPr/>
          <p:nvPr/>
        </p:nvPicPr>
        <p:blipFill>
          <a:blip r:embed="rId4"/>
          <a:stretch/>
        </p:blipFill>
        <p:spPr>
          <a:xfrm>
            <a:off x="3139200" y="1715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50" name="Рисунок 8"/>
          <p:cNvPicPr/>
          <p:nvPr/>
        </p:nvPicPr>
        <p:blipFill>
          <a:blip r:embed="rId4"/>
          <a:stretch/>
        </p:blipFill>
        <p:spPr>
          <a:xfrm>
            <a:off x="3137760" y="27050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51" name="Прямоугольник 9"/>
          <p:cNvSpPr/>
          <p:nvPr/>
        </p:nvSpPr>
        <p:spPr>
          <a:xfrm>
            <a:off x="3339000" y="3624480"/>
            <a:ext cx="5535360" cy="127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Разработан цифровой сервис «Биржа импортозамещения»,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позволяющий проводить закупки импортозамещающих товаров отечественного производства, аналогов санкционной продукции и оригинальных товаров, произведённых в РФ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52" name="Рисунок 10"/>
          <p:cNvPicPr/>
          <p:nvPr/>
        </p:nvPicPr>
        <p:blipFill>
          <a:blip r:embed="rId4"/>
          <a:stretch/>
        </p:blipFill>
        <p:spPr>
          <a:xfrm>
            <a:off x="3137760" y="36338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53" name="Прямоугольник 11"/>
          <p:cNvSpPr/>
          <p:nvPr/>
        </p:nvSpPr>
        <p:spPr>
          <a:xfrm>
            <a:off x="286200" y="2984400"/>
            <a:ext cx="2362320" cy="8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*ФЗ от 08.03.22 г. №46-ФЗ 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**Распоряжение от 05.03.22 г. №427-р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***Распоряжение от 04.03.22 г. №411-р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****ФЗ от 03.04.20 №106-ФЗ </a:t>
            </a:r>
            <a:endParaRPr lang="ru-RU" sz="10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000" b="1" strike="noStrike" spc="-1">
                <a:solidFill>
                  <a:srgbClr val="000000"/>
                </a:solidFill>
                <a:latin typeface="Calibri"/>
                <a:ea typeface="Calibri"/>
              </a:rPr>
              <a:t>(изм. 8,14 марта 2022г.)</a:t>
            </a:r>
            <a:endParaRPr lang="ru-RU" sz="1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7038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.jpeg"/>
          <p:cNvPicPr/>
          <p:nvPr/>
        </p:nvPicPr>
        <p:blipFill>
          <a:blip r:embed="rId2"/>
          <a:stretch/>
        </p:blipFill>
        <p:spPr>
          <a:xfrm>
            <a:off x="-336960" y="-1260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55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6" name="Рисунок 6"/>
          <p:cNvPicPr/>
          <p:nvPr/>
        </p:nvPicPr>
        <p:blipFill>
          <a:blip r:embed="rId3"/>
          <a:stretch/>
        </p:blipFill>
        <p:spPr>
          <a:xfrm>
            <a:off x="274680" y="497880"/>
            <a:ext cx="7959960" cy="4188600"/>
          </a:xfrm>
          <a:prstGeom prst="rect">
            <a:avLst/>
          </a:prstGeom>
          <a:ln w="0">
            <a:noFill/>
          </a:ln>
        </p:spPr>
      </p:pic>
      <p:pic>
        <p:nvPicPr>
          <p:cNvPr id="57" name="Рисунок 7"/>
          <p:cNvPicPr/>
          <p:nvPr/>
        </p:nvPicPr>
        <p:blipFill>
          <a:blip r:embed="rId4"/>
          <a:stretch/>
        </p:blipFill>
        <p:spPr>
          <a:xfrm>
            <a:off x="450360" y="1044360"/>
            <a:ext cx="3375720" cy="370080"/>
          </a:xfrm>
          <a:prstGeom prst="rect">
            <a:avLst/>
          </a:prstGeom>
          <a:ln w="0">
            <a:noFill/>
          </a:ln>
        </p:spPr>
      </p:pic>
      <p:sp>
        <p:nvSpPr>
          <p:cNvPr id="58" name="Прямоугольник 9"/>
          <p:cNvSpPr/>
          <p:nvPr/>
        </p:nvSpPr>
        <p:spPr>
          <a:xfrm>
            <a:off x="450360" y="1548360"/>
            <a:ext cx="48092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Грантовая поддержка 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перспективных ИТ-решений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59" name="Прямоугольник 10"/>
          <p:cNvSpPr/>
          <p:nvPr/>
        </p:nvSpPr>
        <p:spPr>
          <a:xfrm>
            <a:off x="514440" y="2066760"/>
            <a:ext cx="424908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Упрощенная процедура трудоустройства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для иностранных </a:t>
            </a:r>
            <a:r>
              <a:rPr lang="en-US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ru-RU" sz="14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-специалистов</a:t>
            </a:r>
            <a:endParaRPr lang="ru-RU" sz="1400" b="0" strike="noStrike" spc="-1" dirty="0">
              <a:latin typeface="Arial"/>
            </a:endParaRPr>
          </a:p>
        </p:txBody>
      </p:sp>
      <p:sp>
        <p:nvSpPr>
          <p:cNvPr id="60" name="Прямоугольник 11"/>
          <p:cNvSpPr/>
          <p:nvPr/>
        </p:nvSpPr>
        <p:spPr>
          <a:xfrm>
            <a:off x="498240" y="3297600"/>
            <a:ext cx="396252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налога на прибыль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до конца 2024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61" name="Прямоугольник 12"/>
          <p:cNvSpPr/>
          <p:nvPr/>
        </p:nvSpPr>
        <p:spPr>
          <a:xfrm>
            <a:off x="512280" y="2801160"/>
            <a:ext cx="517716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проверок контрольных органов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62" name="Рисунок 15"/>
          <p:cNvPicPr/>
          <p:nvPr/>
        </p:nvPicPr>
        <p:blipFill>
          <a:blip r:embed="rId5"/>
          <a:stretch/>
        </p:blipFill>
        <p:spPr>
          <a:xfrm>
            <a:off x="278640" y="1086840"/>
            <a:ext cx="203760" cy="267840"/>
          </a:xfrm>
          <a:prstGeom prst="rect">
            <a:avLst/>
          </a:prstGeom>
          <a:ln w="0">
            <a:noFill/>
          </a:ln>
        </p:spPr>
      </p:pic>
      <p:pic>
        <p:nvPicPr>
          <p:cNvPr id="63" name="Рисунок 16"/>
          <p:cNvPicPr/>
          <p:nvPr/>
        </p:nvPicPr>
        <p:blipFill>
          <a:blip r:embed="rId6"/>
          <a:stretch/>
        </p:blipFill>
        <p:spPr>
          <a:xfrm>
            <a:off x="280800" y="1589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4" name="Рисунок 17"/>
          <p:cNvPicPr/>
          <p:nvPr/>
        </p:nvPicPr>
        <p:blipFill>
          <a:blip r:embed="rId6"/>
          <a:stretch/>
        </p:blipFill>
        <p:spPr>
          <a:xfrm>
            <a:off x="280800" y="20883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5" name="Рисунок 18"/>
          <p:cNvPicPr/>
          <p:nvPr/>
        </p:nvPicPr>
        <p:blipFill>
          <a:blip r:embed="rId6"/>
          <a:stretch/>
        </p:blipFill>
        <p:spPr>
          <a:xfrm>
            <a:off x="274680" y="284040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66" name="Рисунок 19"/>
          <p:cNvPicPr/>
          <p:nvPr/>
        </p:nvPicPr>
        <p:blipFill>
          <a:blip r:embed="rId6"/>
          <a:stretch/>
        </p:blipFill>
        <p:spPr>
          <a:xfrm>
            <a:off x="282960" y="33681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67" name="Прямоугольник 20"/>
          <p:cNvSpPr/>
          <p:nvPr/>
        </p:nvSpPr>
        <p:spPr>
          <a:xfrm>
            <a:off x="6622200" y="455040"/>
            <a:ext cx="153180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2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IT-</a:t>
            </a:r>
            <a:r>
              <a:rPr lang="ru-RU" sz="28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СФЕРА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68" name="Прямоугольник 21"/>
          <p:cNvSpPr/>
          <p:nvPr/>
        </p:nvSpPr>
        <p:spPr>
          <a:xfrm>
            <a:off x="4950360" y="4737600"/>
            <a:ext cx="3345480" cy="2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утв. Указом Президента РФ № 83 от 02.03.2022 года</a:t>
            </a:r>
            <a:endParaRPr lang="ru-RU" sz="11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9919701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.jpeg"/>
          <p:cNvPicPr/>
          <p:nvPr/>
        </p:nvPicPr>
        <p:blipFill>
          <a:blip r:embed="rId2"/>
          <a:stretch/>
        </p:blipFill>
        <p:spPr>
          <a:xfrm>
            <a:off x="0" y="-3204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70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1" name="Рисунок 2"/>
          <p:cNvPicPr/>
          <p:nvPr/>
        </p:nvPicPr>
        <p:blipFill>
          <a:blip r:embed="rId3"/>
          <a:stretch/>
        </p:blipFill>
        <p:spPr>
          <a:xfrm>
            <a:off x="5208120" y="3184200"/>
            <a:ext cx="3325680" cy="1925280"/>
          </a:xfrm>
          <a:prstGeom prst="rect">
            <a:avLst/>
          </a:prstGeom>
          <a:ln w="0">
            <a:noFill/>
          </a:ln>
        </p:spPr>
      </p:pic>
      <p:sp>
        <p:nvSpPr>
          <p:cNvPr id="72" name="Прямоугольник 3"/>
          <p:cNvSpPr/>
          <p:nvPr/>
        </p:nvSpPr>
        <p:spPr>
          <a:xfrm>
            <a:off x="693000" y="1440360"/>
            <a:ext cx="3238560" cy="5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Освобождение от уплаты НДС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до 30 июня 2027 года</a:t>
            </a:r>
            <a:endParaRPr lang="ru-RU" sz="1400" b="0" strike="noStrike" spc="-1">
              <a:latin typeface="Arial"/>
            </a:endParaRPr>
          </a:p>
        </p:txBody>
      </p:sp>
      <p:sp>
        <p:nvSpPr>
          <p:cNvPr id="73" name="Прямоугольник 5"/>
          <p:cNvSpPr/>
          <p:nvPr/>
        </p:nvSpPr>
        <p:spPr>
          <a:xfrm>
            <a:off x="700200" y="2441160"/>
            <a:ext cx="3858840" cy="133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Установление упрощенного режима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подготовки документации по: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- планировке территорий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градостроительным планам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 - процедуре ввода объектов в эксплуатацию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74" name="Рисунок 8"/>
          <p:cNvPicPr/>
          <p:nvPr/>
        </p:nvPicPr>
        <p:blipFill>
          <a:blip r:embed="rId4"/>
          <a:stretch/>
        </p:blipFill>
        <p:spPr>
          <a:xfrm>
            <a:off x="403920" y="146448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75" name="Рисунок 13"/>
          <p:cNvPicPr/>
          <p:nvPr/>
        </p:nvPicPr>
        <p:blipFill>
          <a:blip r:embed="rId4"/>
          <a:stretch/>
        </p:blipFill>
        <p:spPr>
          <a:xfrm>
            <a:off x="403920" y="24375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76" name="Рисунок 14"/>
          <p:cNvPicPr/>
          <p:nvPr/>
        </p:nvPicPr>
        <p:blipFill>
          <a:blip r:embed="rId5"/>
          <a:stretch/>
        </p:blipFill>
        <p:spPr>
          <a:xfrm>
            <a:off x="5207760" y="849240"/>
            <a:ext cx="3326040" cy="2217960"/>
          </a:xfrm>
          <a:prstGeom prst="rect">
            <a:avLst/>
          </a:prstGeom>
          <a:ln w="0">
            <a:noFill/>
          </a:ln>
        </p:spPr>
      </p:pic>
      <p:sp>
        <p:nvSpPr>
          <p:cNvPr id="77" name="Прямоугольник 22"/>
          <p:cNvSpPr/>
          <p:nvPr/>
        </p:nvSpPr>
        <p:spPr>
          <a:xfrm>
            <a:off x="5631120" y="326160"/>
            <a:ext cx="275112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СФЕРА ТУРИЗМА</a:t>
            </a:r>
            <a:endParaRPr lang="ru-RU" sz="28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8822767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image.jpeg"/>
          <p:cNvPicPr/>
          <p:nvPr/>
        </p:nvPicPr>
        <p:blipFill>
          <a:blip r:embed="rId2"/>
          <a:stretch/>
        </p:blipFill>
        <p:spPr>
          <a:xfrm>
            <a:off x="1080" y="-11952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79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0" name="Прямоугольник 3"/>
          <p:cNvSpPr/>
          <p:nvPr/>
        </p:nvSpPr>
        <p:spPr>
          <a:xfrm>
            <a:off x="931680" y="451440"/>
            <a:ext cx="358092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Полугодичная отсрочка платежей по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льготным инвестиционным кредитам,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договоров по которым истекает в 2022 году**</a:t>
            </a:r>
            <a:endParaRPr lang="ru-RU" sz="1200" b="0" strike="noStrike" spc="-1">
              <a:latin typeface="Arial"/>
            </a:endParaRPr>
          </a:p>
        </p:txBody>
      </p:sp>
      <p:sp>
        <p:nvSpPr>
          <p:cNvPr id="81" name="Прямоугольник 5"/>
          <p:cNvSpPr/>
          <p:nvPr/>
        </p:nvSpPr>
        <p:spPr>
          <a:xfrm>
            <a:off x="875160" y="1853640"/>
            <a:ext cx="353520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Возможность пролонгации кредита на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1 год для краткосрочных льготных займов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,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договоров по которым истекает в 2022 году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82" name="Рисунок 8"/>
          <p:cNvPicPr/>
          <p:nvPr/>
        </p:nvPicPr>
        <p:blipFill>
          <a:blip r:embed="rId3"/>
          <a:stretch/>
        </p:blipFill>
        <p:spPr>
          <a:xfrm>
            <a:off x="504720" y="512280"/>
            <a:ext cx="224280" cy="266400"/>
          </a:xfrm>
          <a:prstGeom prst="rect">
            <a:avLst/>
          </a:prstGeom>
          <a:ln w="0">
            <a:noFill/>
          </a:ln>
        </p:spPr>
      </p:pic>
      <p:pic>
        <p:nvPicPr>
          <p:cNvPr id="83" name="Рисунок 13"/>
          <p:cNvPicPr/>
          <p:nvPr/>
        </p:nvPicPr>
        <p:blipFill>
          <a:blip r:embed="rId3"/>
          <a:stretch/>
        </p:blipFill>
        <p:spPr>
          <a:xfrm>
            <a:off x="504360" y="199152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84" name="Рисунок 6"/>
          <p:cNvPicPr/>
          <p:nvPr/>
        </p:nvPicPr>
        <p:blipFill>
          <a:blip r:embed="rId4"/>
          <a:stretch/>
        </p:blipFill>
        <p:spPr>
          <a:xfrm>
            <a:off x="5651640" y="1191240"/>
            <a:ext cx="3178440" cy="1727640"/>
          </a:xfrm>
          <a:prstGeom prst="rect">
            <a:avLst/>
          </a:prstGeom>
          <a:ln w="0">
            <a:noFill/>
          </a:ln>
        </p:spPr>
      </p:pic>
      <p:pic>
        <p:nvPicPr>
          <p:cNvPr id="85" name="Рисунок 7"/>
          <p:cNvPicPr/>
          <p:nvPr/>
        </p:nvPicPr>
        <p:blipFill>
          <a:blip r:embed="rId5"/>
          <a:stretch/>
        </p:blipFill>
        <p:spPr>
          <a:xfrm>
            <a:off x="5748480" y="3006360"/>
            <a:ext cx="3081600" cy="2055600"/>
          </a:xfrm>
          <a:prstGeom prst="rect">
            <a:avLst/>
          </a:prstGeom>
          <a:ln w="0">
            <a:noFill/>
          </a:ln>
        </p:spPr>
      </p:pic>
      <p:sp>
        <p:nvSpPr>
          <p:cNvPr id="86" name="Прямоугольник 9"/>
          <p:cNvSpPr/>
          <p:nvPr/>
        </p:nvSpPr>
        <p:spPr>
          <a:xfrm>
            <a:off x="6495480" y="471600"/>
            <a:ext cx="189756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СФЕРА АПК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87" name="Прямоугольник 10"/>
          <p:cNvSpPr/>
          <p:nvPr/>
        </p:nvSpPr>
        <p:spPr>
          <a:xfrm>
            <a:off x="927360" y="1139040"/>
            <a:ext cx="337032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Увеличение субсидированной ставки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по выданным краткосрочным кредитам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до 100% ключевой ставки ЦБ РФ**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88" name="Рисунок 11"/>
          <p:cNvPicPr/>
          <p:nvPr/>
        </p:nvPicPr>
        <p:blipFill>
          <a:blip r:embed="rId3"/>
          <a:stretch/>
        </p:blipFill>
        <p:spPr>
          <a:xfrm>
            <a:off x="507960" y="11912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89" name="Прямоугольник 1"/>
          <p:cNvSpPr/>
          <p:nvPr/>
        </p:nvSpPr>
        <p:spPr>
          <a:xfrm>
            <a:off x="845280" y="2644920"/>
            <a:ext cx="3565440" cy="69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Льготная ставка по краткосрочным и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инвестиционным кредитам до 5% годовых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>
                <a:solidFill>
                  <a:srgbClr val="000000"/>
                </a:solidFill>
                <a:latin typeface="Calibri"/>
                <a:ea typeface="Calibri"/>
              </a:rPr>
              <a:t>(распространяется на новые кредиты)**</a:t>
            </a:r>
            <a:endParaRPr lang="ru-RU" sz="1200" b="0" strike="noStrike" spc="-1">
              <a:latin typeface="Arial"/>
            </a:endParaRPr>
          </a:p>
        </p:txBody>
      </p:sp>
      <p:pic>
        <p:nvPicPr>
          <p:cNvPr id="90" name="Рисунок 4"/>
          <p:cNvPicPr/>
          <p:nvPr/>
        </p:nvPicPr>
        <p:blipFill>
          <a:blip r:embed="rId3"/>
          <a:stretch/>
        </p:blipFill>
        <p:spPr>
          <a:xfrm>
            <a:off x="496080" y="271368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91" name="Прямоугольник 14"/>
          <p:cNvSpPr/>
          <p:nvPr/>
        </p:nvSpPr>
        <p:spPr>
          <a:xfrm>
            <a:off x="3845160" y="4501800"/>
            <a:ext cx="2040120" cy="82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*Распоряжение от 04.03.22 г. №412-р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**Постановление от 03.03.22 г. №280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Calibri"/>
              </a:rPr>
              <a:t>***Постановление от 12.03.22 г. №347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**** Распоряжение от 05.03.22 г. № 428-р</a:t>
            </a:r>
            <a:endParaRPr lang="ru-RU" sz="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ru-RU" sz="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endParaRPr lang="ru-RU" sz="800" b="0" strike="noStrike" spc="-1">
              <a:latin typeface="Arial"/>
            </a:endParaRPr>
          </a:p>
        </p:txBody>
      </p:sp>
      <p:sp>
        <p:nvSpPr>
          <p:cNvPr id="92" name="Прямоугольник 15"/>
          <p:cNvSpPr/>
          <p:nvPr/>
        </p:nvSpPr>
        <p:spPr>
          <a:xfrm>
            <a:off x="814680" y="3362400"/>
            <a:ext cx="359604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Компенсация части затрат на производство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хлеба и хлебобулочных изделий***</a:t>
            </a:r>
            <a:endParaRPr lang="ru-RU" sz="1400" b="0" strike="noStrike" spc="-1">
              <a:latin typeface="Arial"/>
            </a:endParaRPr>
          </a:p>
        </p:txBody>
      </p:sp>
      <p:pic>
        <p:nvPicPr>
          <p:cNvPr id="93" name="Рисунок 16"/>
          <p:cNvPicPr/>
          <p:nvPr/>
        </p:nvPicPr>
        <p:blipFill>
          <a:blip r:embed="rId3"/>
          <a:stretch/>
        </p:blipFill>
        <p:spPr>
          <a:xfrm>
            <a:off x="494280" y="338148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94" name="Рисунок 16"/>
          <p:cNvPicPr/>
          <p:nvPr/>
        </p:nvPicPr>
        <p:blipFill>
          <a:blip r:embed="rId3"/>
          <a:stretch/>
        </p:blipFill>
        <p:spPr>
          <a:xfrm>
            <a:off x="504360" y="396324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95" name="Прямоугольник 15"/>
          <p:cNvSpPr/>
          <p:nvPr/>
        </p:nvSpPr>
        <p:spPr>
          <a:xfrm>
            <a:off x="772200" y="3906360"/>
            <a:ext cx="3591360" cy="54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12 млрд. рублей </a:t>
            </a: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на программу 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rgbClr val="000000"/>
                </a:solidFill>
                <a:latin typeface="Calibri"/>
                <a:ea typeface="Calibri"/>
              </a:rPr>
              <a:t>льготного лизинга (АО «Росагролизинг)****</a:t>
            </a:r>
            <a:endParaRPr lang="ru-RU" sz="1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2276291"/>
      </p:ext>
    </p:extLst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image.jpeg"/>
          <p:cNvPicPr/>
          <p:nvPr/>
        </p:nvPicPr>
        <p:blipFill>
          <a:blip r:embed="rId2"/>
          <a:stretch/>
        </p:blipFill>
        <p:spPr>
          <a:xfrm>
            <a:off x="0" y="0"/>
            <a:ext cx="9142200" cy="5141880"/>
          </a:xfrm>
          <a:prstGeom prst="rect">
            <a:avLst/>
          </a:prstGeom>
          <a:ln w="12700">
            <a:noFill/>
          </a:ln>
        </p:spPr>
      </p:pic>
      <p:sp>
        <p:nvSpPr>
          <p:cNvPr id="97" name="Shape 36"/>
          <p:cNvSpPr/>
          <p:nvPr/>
        </p:nvSpPr>
        <p:spPr>
          <a:xfrm>
            <a:off x="3208680" y="320760"/>
            <a:ext cx="2050920" cy="6948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Прямоугольник 5"/>
          <p:cNvSpPr/>
          <p:nvPr/>
        </p:nvSpPr>
        <p:spPr>
          <a:xfrm>
            <a:off x="780120" y="1775880"/>
            <a:ext cx="4041720" cy="576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Срок уплаты за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 I-III 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кв 2022 года для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автопроизводителей перенесен на декабрь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99" name="Рисунок 13"/>
          <p:cNvPicPr/>
          <p:nvPr/>
        </p:nvPicPr>
        <p:blipFill>
          <a:blip r:embed="rId3"/>
          <a:stretch/>
        </p:blipFill>
        <p:spPr>
          <a:xfrm>
            <a:off x="590760" y="1785960"/>
            <a:ext cx="199440" cy="266400"/>
          </a:xfrm>
          <a:prstGeom prst="rect">
            <a:avLst/>
          </a:prstGeom>
          <a:ln w="0">
            <a:noFill/>
          </a:ln>
        </p:spPr>
      </p:pic>
      <p:sp>
        <p:nvSpPr>
          <p:cNvPr id="100" name="Прямоугольник 9"/>
          <p:cNvSpPr/>
          <p:nvPr/>
        </p:nvSpPr>
        <p:spPr>
          <a:xfrm>
            <a:off x="5278320" y="392040"/>
            <a:ext cx="3316320" cy="51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000000"/>
                </a:solidFill>
                <a:latin typeface="Calibri"/>
                <a:ea typeface="Calibri"/>
              </a:rPr>
              <a:t>МАШИНОСТРОЕНИЕ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101" name="Прямоугольник 10"/>
          <p:cNvSpPr/>
          <p:nvPr/>
        </p:nvSpPr>
        <p:spPr>
          <a:xfrm>
            <a:off x="510120" y="1090080"/>
            <a:ext cx="43909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Отсрочка уплаты утилизационного сбора*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02" name="Прямоугольник 1"/>
          <p:cNvSpPr/>
          <p:nvPr/>
        </p:nvSpPr>
        <p:spPr>
          <a:xfrm>
            <a:off x="817920" y="2626200"/>
            <a:ext cx="3606120" cy="81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Предприятия, попавшие под санкции,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могут уплатить в декабре сбор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за </a:t>
            </a:r>
            <a:r>
              <a:rPr lang="en-US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IV</a:t>
            </a: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 квартал 2021 года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103" name="Прямоугольник 2"/>
          <p:cNvSpPr/>
          <p:nvPr/>
        </p:nvSpPr>
        <p:spPr>
          <a:xfrm>
            <a:off x="820080" y="3767760"/>
            <a:ext cx="3789000" cy="81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Перенос сроков коснется предприятий с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численностью не менее 5 тыс.человек, </a:t>
            </a:r>
            <a:endParaRPr lang="ru-RU" sz="16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600" b="1" strike="noStrike" spc="-1">
                <a:solidFill>
                  <a:srgbClr val="000000"/>
                </a:solidFill>
                <a:latin typeface="Calibri"/>
                <a:ea typeface="Calibri"/>
              </a:rPr>
              <a:t>а также их дочерних компаний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104" name="Рисунок 4"/>
          <p:cNvPicPr/>
          <p:nvPr/>
        </p:nvPicPr>
        <p:blipFill>
          <a:blip r:embed="rId3"/>
          <a:stretch/>
        </p:blipFill>
        <p:spPr>
          <a:xfrm>
            <a:off x="590760" y="262944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05" name="Рисунок 12"/>
          <p:cNvPicPr/>
          <p:nvPr/>
        </p:nvPicPr>
        <p:blipFill>
          <a:blip r:embed="rId3"/>
          <a:stretch/>
        </p:blipFill>
        <p:spPr>
          <a:xfrm>
            <a:off x="590760" y="3767760"/>
            <a:ext cx="199440" cy="266400"/>
          </a:xfrm>
          <a:prstGeom prst="rect">
            <a:avLst/>
          </a:prstGeom>
          <a:ln w="0">
            <a:noFill/>
          </a:ln>
        </p:spPr>
      </p:pic>
      <p:pic>
        <p:nvPicPr>
          <p:cNvPr id="106" name="Рисунок 15"/>
          <p:cNvPicPr/>
          <p:nvPr/>
        </p:nvPicPr>
        <p:blipFill>
          <a:blip r:embed="rId4"/>
          <a:stretch/>
        </p:blipFill>
        <p:spPr>
          <a:xfrm>
            <a:off x="5901840" y="2918520"/>
            <a:ext cx="3148560" cy="2102400"/>
          </a:xfrm>
          <a:prstGeom prst="rect">
            <a:avLst/>
          </a:prstGeom>
          <a:ln w="0">
            <a:noFill/>
          </a:ln>
        </p:spPr>
      </p:pic>
      <p:pic>
        <p:nvPicPr>
          <p:cNvPr id="107" name="Рисунок 16"/>
          <p:cNvPicPr/>
          <p:nvPr/>
        </p:nvPicPr>
        <p:blipFill>
          <a:blip r:embed="rId5"/>
          <a:stretch/>
        </p:blipFill>
        <p:spPr>
          <a:xfrm>
            <a:off x="5398920" y="915480"/>
            <a:ext cx="3166560" cy="1780560"/>
          </a:xfrm>
          <a:prstGeom prst="rect">
            <a:avLst/>
          </a:prstGeom>
          <a:ln w="0">
            <a:noFill/>
          </a:ln>
        </p:spPr>
      </p:pic>
      <p:sp>
        <p:nvSpPr>
          <p:cNvPr id="108" name="Прямоугольник 3"/>
          <p:cNvSpPr/>
          <p:nvPr/>
        </p:nvSpPr>
        <p:spPr>
          <a:xfrm>
            <a:off x="2422440" y="4734720"/>
            <a:ext cx="2388240" cy="2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*Постановление от 04.03.22 г. №287</a:t>
            </a:r>
            <a:endParaRPr lang="ru-RU" sz="11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4699961"/>
      </p:ext>
    </p:extLst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966</TotalTime>
  <Words>1401</Words>
  <Application>Microsoft Office PowerPoint</Application>
  <PresentationFormat>Экран (16:9)</PresentationFormat>
  <Paragraphs>184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Тренькаева</dc:creator>
  <cp:lastModifiedBy>user</cp:lastModifiedBy>
  <cp:revision>33</cp:revision>
  <cp:lastPrinted>2022-03-16T12:02:55Z</cp:lastPrinted>
  <dcterms:modified xsi:type="dcterms:W3CDTF">2022-04-13T12:37:07Z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(16:9)</vt:lpwstr>
  </property>
  <property fmtid="{D5CDD505-2E9C-101B-9397-08002B2CF9AE}" pid="3" name="Slides">
    <vt:i4>11</vt:i4>
  </property>
</Properties>
</file>