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51435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6" d="100"/>
          <a:sy n="126" d="100"/>
        </p:scale>
        <p:origin x="-354" y="20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Group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defPPr/>
            <a:lvl1pPr lvl="0"/>
          </a:lstStyle>
          <a:p>
            <a:endParaRPr sz="1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51" name="Shape 51"/>
          <p:cNvSpPr txBox="1">
            <a:spLocks noGrp="1"/>
          </p:cNvSpPr>
          <p:nvPr>
            <p:ph type="body"/>
          </p:nvPr>
        </p:nvSpPr>
        <p:spPr>
          <a:xfrm>
            <a:off x="457200" y="1203480"/>
            <a:ext cx="8229240" cy="298295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lide Title">
    <p:spTree>
      <p:nvGrpSpPr>
        <p:cNvPr id="1" name="Group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defPPr/>
            <a:lvl1pPr lvl="0"/>
          </a:lstStyle>
          <a:p>
            <a:endParaRPr sz="1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itle and Two Columns">
    <p:spTree>
      <p:nvGrpSpPr>
        <p:cNvPr id="1" name="Group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defPPr/>
            <a:lvl1pPr lvl="0"/>
          </a:lstStyle>
          <a:p>
            <a:endParaRPr sz="1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5" name="Shape 35"/>
          <p:cNvSpPr txBox="1">
            <a:spLocks noGrp="1"/>
          </p:cNvSpPr>
          <p:nvPr>
            <p:ph type="body"/>
          </p:nvPr>
        </p:nvSpPr>
        <p:spPr>
          <a:xfrm>
            <a:off x="457200" y="1203480"/>
            <a:ext cx="4015799" cy="298295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6" name="Shape 36"/>
          <p:cNvSpPr txBox="1">
            <a:spLocks noGrp="1"/>
          </p:cNvSpPr>
          <p:nvPr>
            <p:ph type="body"/>
          </p:nvPr>
        </p:nvSpPr>
        <p:spPr>
          <a:xfrm>
            <a:off x="4674240" y="1203480"/>
            <a:ext cx="4015800" cy="298295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Group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, Content over Content">
    <p:spTree>
      <p:nvGrpSpPr>
        <p:cNvPr id="1" name="Group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defPPr/>
            <a:lvl1pPr lvl="0"/>
          </a:lstStyle>
          <a:p>
            <a:endParaRPr sz="1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Shape 6"/>
          <p:cNvSpPr txBox="1"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7" name="Shape 7"/>
          <p:cNvSpPr txBox="1"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, 2 Content over Content">
    <p:spTree>
      <p:nvGrpSpPr>
        <p:cNvPr id="1" name="Group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defPPr/>
            <a:lvl1pPr lvl="0"/>
          </a:lstStyle>
          <a:p>
            <a:endParaRPr sz="1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0" name="Shape 10"/>
          <p:cNvSpPr txBox="1">
            <a:spLocks noGrp="1"/>
          </p:cNvSpPr>
          <p:nvPr>
            <p:ph type="body"/>
          </p:nvPr>
        </p:nvSpPr>
        <p:spPr>
          <a:xfrm>
            <a:off x="457200" y="1203480"/>
            <a:ext cx="4015799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1" name="Shape 11"/>
          <p:cNvSpPr txBox="1"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2" name="Shape 12"/>
          <p:cNvSpPr txBox="1"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Content and 2 Content">
    <p:spTree>
      <p:nvGrpSpPr>
        <p:cNvPr id="1" name="Group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defPPr/>
            <a:lvl1pPr lvl="0"/>
          </a:lstStyle>
          <a:p>
            <a:endParaRPr sz="1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7" name="Shape 17"/>
          <p:cNvSpPr txBox="1">
            <a:spLocks noGrp="1"/>
          </p:cNvSpPr>
          <p:nvPr>
            <p:ph type="body"/>
          </p:nvPr>
        </p:nvSpPr>
        <p:spPr>
          <a:xfrm>
            <a:off x="457200" y="1203480"/>
            <a:ext cx="4015799" cy="298295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8" name="Shape 18"/>
          <p:cNvSpPr txBox="1"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9" name="Shape 19"/>
          <p:cNvSpPr txBox="1"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, 6 Content">
    <p:spTree>
      <p:nvGrpSpPr>
        <p:cNvPr id="1" name="Group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defPPr/>
            <a:lvl1pPr lvl="0"/>
          </a:lstStyle>
          <a:p>
            <a:endParaRPr sz="1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2" name="Shape 22"/>
          <p:cNvSpPr txBox="1"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3" name="Shape 23"/>
          <p:cNvSpPr txBox="1"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4" name="Shape 24"/>
          <p:cNvSpPr txBox="1"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5" name="Shape 25"/>
          <p:cNvSpPr txBox="1"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6" name="Shape 26"/>
          <p:cNvSpPr txBox="1"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7" name="Shape 27"/>
          <p:cNvSpPr txBox="1"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, 2 Content and Content">
    <p:spTree>
      <p:nvGrpSpPr>
        <p:cNvPr id="1" name="Group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defPPr/>
            <a:lvl1pPr lvl="0"/>
          </a:lstStyle>
          <a:p>
            <a:endParaRPr sz="1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0" name="Shape 30"/>
          <p:cNvSpPr txBox="1">
            <a:spLocks noGrp="1"/>
          </p:cNvSpPr>
          <p:nvPr>
            <p:ph type="body"/>
          </p:nvPr>
        </p:nvSpPr>
        <p:spPr>
          <a:xfrm>
            <a:off x="457200" y="1203480"/>
            <a:ext cx="4015799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1" name="Shape 31"/>
          <p:cNvSpPr txBox="1">
            <a:spLocks noGrp="1"/>
          </p:cNvSpPr>
          <p:nvPr>
            <p:ph type="body"/>
          </p:nvPr>
        </p:nvSpPr>
        <p:spPr>
          <a:xfrm>
            <a:off x="4674240" y="1203480"/>
            <a:ext cx="4015800" cy="298295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2" name="Shape 32"/>
          <p:cNvSpPr txBox="1">
            <a:spLocks noGrp="1"/>
          </p:cNvSpPr>
          <p:nvPr>
            <p:ph type="body"/>
          </p:nvPr>
        </p:nvSpPr>
        <p:spPr>
          <a:xfrm>
            <a:off x="457200" y="2761920"/>
            <a:ext cx="4015799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Group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defPPr/>
            <a:lvl1pPr lvl="0"/>
          </a:lstStyle>
          <a:p>
            <a:endParaRPr sz="1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0" name="Shape 40"/>
          <p:cNvSpPr txBox="1">
            <a:spLocks noGrp="1"/>
          </p:cNvSpPr>
          <p:nvPr>
            <p:ph type="subTitle"/>
          </p:nvPr>
        </p:nvSpPr>
        <p:spPr>
          <a:xfrm>
            <a:off x="457200" y="1203480"/>
            <a:ext cx="8229240" cy="298295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defPPr/>
            <a:lvl1pPr lvl="0"/>
          </a:lstStyle>
          <a:p>
            <a:pPr algn="ctr"/>
            <a:endParaRPr sz="3200" b="0" strike="noStrike" spc="-1"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entered Text">
    <p:spTree>
      <p:nvGrpSpPr>
        <p:cNvPr id="1" name="Group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subTitle"/>
          </p:nvPr>
        </p:nvSpPr>
        <p:spPr>
          <a:xfrm>
            <a:off x="457200" y="205200"/>
            <a:ext cx="8229240" cy="3981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defPPr/>
            <a:lvl1pPr lvl="0"/>
          </a:lstStyle>
          <a:p>
            <a:pPr algn="ctr"/>
            <a:endParaRPr sz="3200" b="0" strike="noStrike" spc="-1"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, 4 Content">
    <p:spTree>
      <p:nvGrpSpPr>
        <p:cNvPr id="1" name="Group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defPPr/>
            <a:lvl1pPr lvl="0"/>
          </a:lstStyle>
          <a:p>
            <a:endParaRPr sz="1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5" name="Shape 45"/>
          <p:cNvSpPr txBox="1">
            <a:spLocks noGrp="1"/>
          </p:cNvSpPr>
          <p:nvPr>
            <p:ph type="body"/>
          </p:nvPr>
        </p:nvSpPr>
        <p:spPr>
          <a:xfrm>
            <a:off x="457200" y="1203480"/>
            <a:ext cx="4015799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6" name="Shape 46"/>
          <p:cNvSpPr txBox="1"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7" name="Shape 47"/>
          <p:cNvSpPr txBox="1">
            <a:spLocks noGrp="1"/>
          </p:cNvSpPr>
          <p:nvPr>
            <p:ph type="body"/>
          </p:nvPr>
        </p:nvSpPr>
        <p:spPr>
          <a:xfrm>
            <a:off x="457200" y="2761920"/>
            <a:ext cx="4015799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48" name="Shape 48"/>
          <p:cNvSpPr txBox="1"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defPPr/>
            <a:lvl1pPr lvl="0"/>
          </a:lstStyle>
          <a:p>
            <a:endParaRPr sz="2800" b="0" strike="noStrike" spc="-1">
              <a:solidFill>
                <a:srgbClr val="000000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Group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r>
              <a:rPr sz="1800" b="0" strike="noStrike" spc="-1">
                <a:solidFill>
                  <a:srgbClr val="000000"/>
                </a:solidFill>
                <a:latin typeface="Arial"/>
                <a:ea typeface="Arial"/>
                <a:cs typeface="Arial"/>
              </a:rPr>
              <a:t>Для правки текста заглавия щёлкните мышью</a:t>
            </a:r>
          </a:p>
        </p:txBody>
      </p:sp>
      <p:sp>
        <p:nvSpPr>
          <p:cNvPr id="3" name="Shape 3"/>
          <p:cNvSpPr txBox="1">
            <a:spLocks noGrp="1"/>
          </p:cNvSpPr>
          <p:nvPr>
            <p:ph type="body"/>
          </p:nvPr>
        </p:nvSpPr>
        <p:spPr>
          <a:xfrm>
            <a:off x="457200" y="1203480"/>
            <a:ext cx="8229240" cy="2982959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</a:pPr>
            <a:r>
              <a:rPr sz="2800" b="0" strike="noStrike" spc="-1">
                <a:solidFill>
                  <a:srgbClr val="000000"/>
                </a:solidFill>
                <a:latin typeface="Arial"/>
                <a:ea typeface="Arial"/>
                <a:cs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</a:pPr>
            <a:r>
              <a:rPr sz="2000" b="0" strike="noStrike" spc="-1">
                <a:solidFill>
                  <a:srgbClr val="000000"/>
                </a:solidFill>
                <a:latin typeface="Arial"/>
                <a:ea typeface="Arial"/>
                <a:cs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</a:pPr>
            <a:r>
              <a:rPr sz="1800" b="0" strike="noStrike" spc="-1">
                <a:solidFill>
                  <a:srgbClr val="000000"/>
                </a:solidFill>
                <a:latin typeface="Arial"/>
                <a:ea typeface="Arial"/>
                <a:cs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</a:pPr>
            <a:r>
              <a:rPr sz="1800" b="0" strike="noStrike" spc="-1">
                <a:solidFill>
                  <a:srgbClr val="000000"/>
                </a:solidFill>
                <a:latin typeface="Arial"/>
                <a:ea typeface="Arial"/>
                <a:cs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</a:pPr>
            <a:r>
              <a:rPr sz="2000" b="0" strike="noStrike" spc="-1">
                <a:solidFill>
                  <a:srgbClr val="000000"/>
                </a:solidFill>
                <a:latin typeface="Arial"/>
                <a:ea typeface="Arial"/>
                <a:cs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</a:pPr>
            <a:r>
              <a:rPr sz="2000" b="0" strike="noStrike" spc="-1">
                <a:solidFill>
                  <a:srgbClr val="000000"/>
                </a:solidFill>
                <a:latin typeface="Arial"/>
                <a:ea typeface="Arial"/>
                <a:cs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</a:pPr>
            <a:r>
              <a:rPr sz="2000" b="0" strike="noStrike" spc="-1">
                <a:solidFill>
                  <a:srgbClr val="000000"/>
                </a:solidFill>
                <a:latin typeface="Arial"/>
                <a:ea typeface="Arial"/>
                <a:cs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defPPr/>
      <a:lvl1pPr lvl="0" algn="l">
        <a:lnSpc>
          <a:spcPct val="90000"/>
        </a:lnSpc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defPPr/>
      <a:lvl1pPr marL="228600" lvl="0" indent="-228600" algn="l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lvl="1" indent="-228600" algn="l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Shape 54"/>
          <p:cNvPicPr/>
          <p:nvPr/>
        </p:nvPicPr>
        <p:blipFill>
          <a:blip r:embed="rId2"/>
          <a:stretch/>
        </p:blipFill>
        <p:spPr>
          <a:xfrm>
            <a:off x="0" y="0"/>
            <a:ext cx="9141840" cy="5141520"/>
          </a:xfrm>
          <a:prstGeom prst="rect">
            <a:avLst/>
          </a:prstGeom>
          <a:ln w="12700">
            <a:noFill/>
          </a:ln>
        </p:spPr>
      </p:pic>
      <p:pic>
        <p:nvPicPr>
          <p:cNvPr id="56" name="Shape 56"/>
          <p:cNvPicPr/>
          <p:nvPr/>
        </p:nvPicPr>
        <p:blipFill>
          <a:blip r:embed="rId3"/>
          <a:stretch/>
        </p:blipFill>
        <p:spPr>
          <a:xfrm>
            <a:off x="3274559" y="84240"/>
            <a:ext cx="2260080" cy="2485440"/>
          </a:xfrm>
          <a:prstGeom prst="rect">
            <a:avLst/>
          </a:prstGeom>
          <a:ln w="12700">
            <a:noFill/>
          </a:ln>
        </p:spPr>
      </p:pic>
      <p:sp>
        <p:nvSpPr>
          <p:cNvPr id="57" name="Shape 57"/>
          <p:cNvSpPr/>
          <p:nvPr/>
        </p:nvSpPr>
        <p:spPr>
          <a:xfrm>
            <a:off x="1307057" y="3044520"/>
            <a:ext cx="6861086" cy="1383540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sz="2800" b="1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Реализация </a:t>
            </a:r>
            <a:r>
              <a:rPr sz="2800" b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мер</a:t>
            </a:r>
            <a:endParaRPr sz="2800" b="0" strike="noStrike" spc="-1">
              <a:latin typeface="Arial"/>
              <a:ea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2800" b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по стабилизации ситуации в </a:t>
            </a:r>
            <a:endParaRPr sz="2800" b="0" strike="noStrike" spc="-1">
              <a:latin typeface="Arial"/>
              <a:ea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2800" b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секторе экономики Республики Мордовия</a:t>
            </a:r>
            <a:endParaRPr sz="2800" b="0" strike="noStrike" spc="-1">
              <a:latin typeface="Arial"/>
              <a:ea typeface="Arial"/>
              <a:cs typeface="Arial"/>
            </a:endParaRPr>
          </a:p>
        </p:txBody>
      </p:sp>
      <p:pic>
        <p:nvPicPr>
          <p:cNvPr id="59" name="Shape 59"/>
          <p:cNvPicPr/>
          <p:nvPr/>
        </p:nvPicPr>
        <p:blipFill>
          <a:blip r:embed="rId4"/>
          <a:stretch/>
        </p:blipFill>
        <p:spPr>
          <a:xfrm>
            <a:off x="3240000" y="41400"/>
            <a:ext cx="2519640" cy="2771640"/>
          </a:xfrm>
          <a:prstGeom prst="rect">
            <a:avLst/>
          </a:prstGeom>
          <a:ln w="0">
            <a:noFill/>
          </a:ln>
        </p:spPr>
      </p:pic>
      <p:sp>
        <p:nvSpPr>
          <p:cNvPr id="60" name="Shape 60"/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900">
                <a:latin typeface="Calibri"/>
                <a:ea typeface="Calibri"/>
                <a:cs typeface="Calibri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64" name="Shape 64"/>
          <p:cNvPicPr/>
          <p:nvPr/>
        </p:nvPicPr>
        <p:blipFill>
          <a:blip r:embed="rId2"/>
          <a:stretch/>
        </p:blipFill>
        <p:spPr>
          <a:xfrm>
            <a:off x="2160" y="1980"/>
            <a:ext cx="9141840" cy="5141520"/>
          </a:xfrm>
          <a:prstGeom prst="rect">
            <a:avLst/>
          </a:prstGeom>
          <a:ln w="12700">
            <a:noFill/>
          </a:ln>
        </p:spPr>
      </p:pic>
      <p:sp>
        <p:nvSpPr>
          <p:cNvPr id="65" name="Shape 65"/>
          <p:cNvSpPr/>
          <p:nvPr/>
        </p:nvSpPr>
        <p:spPr>
          <a:xfrm>
            <a:off x="378677" y="373617"/>
            <a:ext cx="8244607" cy="521766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sz="2800" b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	«</a:t>
            </a:r>
            <a:r>
              <a:rPr sz="2800" b="1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ВТОРОЙ</a:t>
            </a:r>
            <a:r>
              <a:rPr sz="2800" b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800" b="1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ПАКЕТ» </a:t>
            </a:r>
            <a:r>
              <a:rPr sz="2800" b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ФЕДЕРАЛЬНЫХ МЕР ПОДДЕРЖКИ</a:t>
            </a:r>
            <a:endParaRPr sz="2800" b="0" strike="noStrike" spc="-1">
              <a:latin typeface="Arial"/>
              <a:ea typeface="Arial"/>
              <a:cs typeface="Arial"/>
            </a:endParaRPr>
          </a:p>
        </p:txBody>
      </p:sp>
      <p:sp>
        <p:nvSpPr>
          <p:cNvPr id="66" name="Shape 66"/>
          <p:cNvSpPr txBox="1">
            <a:spLocks noGrp="1"/>
          </p:cNvSpPr>
          <p:nvPr>
            <p:ph type="body"/>
          </p:nvPr>
        </p:nvSpPr>
        <p:spPr>
          <a:xfrm>
            <a:off x="4345069" y="1070579"/>
            <a:ext cx="4795511" cy="3524108"/>
          </a:xfrm>
          <a:prstGeom prst="rect">
            <a:avLst/>
          </a:prstGeom>
        </p:spPr>
        <p:txBody>
          <a:bodyPr>
            <a:normAutofit/>
          </a:bodyPr>
          <a:lstStyle>
            <a:defPPr/>
            <a:lvl1pPr lvl="0"/>
          </a:lstStyle>
          <a:p>
            <a:endParaRPr sz="1800" b="1">
              <a:latin typeface="Calibri"/>
              <a:ea typeface="Calibri"/>
              <a:cs typeface="Calibri"/>
            </a:endParaRPr>
          </a:p>
          <a:p>
            <a:r>
              <a:rPr sz="3300" b="1">
                <a:latin typeface="Calibri"/>
                <a:ea typeface="Calibri"/>
                <a:cs typeface="Calibri"/>
              </a:rPr>
              <a:t>Упрощенная сертификация </a:t>
            </a:r>
          </a:p>
          <a:p>
            <a:r>
              <a:rPr sz="3300" b="1">
                <a:latin typeface="Calibri"/>
                <a:ea typeface="Calibri"/>
                <a:cs typeface="Calibri"/>
              </a:rPr>
              <a:t>фармацевтической продукции и медицинских изделий</a:t>
            </a:r>
          </a:p>
          <a:p>
            <a:r>
              <a:rPr sz="3800" b="1">
                <a:latin typeface="Calibri"/>
                <a:ea typeface="Calibri"/>
                <a:cs typeface="Calibri"/>
              </a:rPr>
              <a:t> </a:t>
            </a:r>
          </a:p>
          <a:p>
            <a:r>
              <a:rPr sz="3300" b="1">
                <a:latin typeface="Calibri"/>
                <a:ea typeface="Calibri"/>
                <a:cs typeface="Calibri"/>
              </a:rPr>
              <a:t>Изменение цены госконтракта в сфере строительства</a:t>
            </a:r>
          </a:p>
          <a:p>
            <a:pPr marL="0" indent="0">
              <a:buNone/>
            </a:pPr>
            <a:endParaRPr sz="380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sz="3300" b="1">
                <a:latin typeface="Calibri"/>
                <a:ea typeface="Calibri"/>
                <a:cs typeface="Calibri"/>
              </a:rPr>
              <a:t>Поддержка участников госзакупок*</a:t>
            </a:r>
          </a:p>
          <a:p>
            <a:pPr marL="0" indent="0">
              <a:buNone/>
            </a:pPr>
            <a:r>
              <a:rPr sz="3800">
                <a:latin typeface="Calibri"/>
                <a:ea typeface="Calibri"/>
                <a:cs typeface="Calibri"/>
              </a:rPr>
              <a:t> </a:t>
            </a:r>
          </a:p>
          <a:p>
            <a:pPr marL="0" indent="0">
              <a:buNone/>
            </a:pPr>
            <a:r>
              <a:rPr sz="3300" b="1">
                <a:latin typeface="Calibri"/>
                <a:ea typeface="Calibri"/>
                <a:cs typeface="Calibri"/>
              </a:rPr>
              <a:t>Офсетные контракты  </a:t>
            </a:r>
          </a:p>
          <a:p>
            <a:pPr marL="0" indent="0">
              <a:buNone/>
            </a:pPr>
            <a:endParaRPr sz="3800" b="1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sz="3300" b="1">
                <a:latin typeface="Calibri"/>
                <a:ea typeface="Calibri"/>
                <a:cs typeface="Calibri"/>
              </a:rPr>
              <a:t>Льготные кредиты по программе 1764</a:t>
            </a:r>
            <a:endParaRPr sz="3300">
              <a:latin typeface="Calibri"/>
              <a:ea typeface="Calibri"/>
              <a:cs typeface="Calibri"/>
            </a:endParaRPr>
          </a:p>
          <a:p>
            <a:endParaRPr sz="3800" b="1">
              <a:latin typeface="Calibri"/>
              <a:ea typeface="Calibri"/>
              <a:cs typeface="Calibri"/>
            </a:endParaRPr>
          </a:p>
          <a:p>
            <a:r>
              <a:rPr sz="3300" b="1">
                <a:latin typeface="Calibri"/>
                <a:ea typeface="Calibri"/>
                <a:cs typeface="Calibri"/>
              </a:rPr>
              <a:t>Фиксация кадастровой стоимости                                         на уровне 1 января 2022г. </a:t>
            </a:r>
          </a:p>
          <a:p>
            <a:pPr marL="0" indent="0">
              <a:buNone/>
            </a:pPr>
            <a:endParaRPr sz="3800" b="1">
              <a:latin typeface="Calibri"/>
              <a:ea typeface="Calibri"/>
              <a:cs typeface="Calibri"/>
            </a:endParaRPr>
          </a:p>
          <a:p>
            <a:endParaRPr sz="1400">
              <a:latin typeface="Calibri"/>
              <a:ea typeface="Calibri"/>
              <a:cs typeface="Calibri"/>
            </a:endParaRPr>
          </a:p>
        </p:txBody>
      </p:sp>
      <p:sp>
        <p:nvSpPr>
          <p:cNvPr id="67" name="Shape 67"/>
          <p:cNvSpPr txBox="1"/>
          <p:nvPr/>
        </p:nvSpPr>
        <p:spPr>
          <a:xfrm>
            <a:off x="393079" y="3655480"/>
            <a:ext cx="3567999" cy="2462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1000">
                <a:latin typeface="Calibri"/>
                <a:ea typeface="Calibri"/>
                <a:cs typeface="Calibri"/>
              </a:rPr>
              <a:t>* Постановление Правительства РФ от 21.03.2022г. №417</a:t>
            </a:r>
          </a:p>
        </p:txBody>
      </p:sp>
      <p:pic>
        <p:nvPicPr>
          <p:cNvPr id="69" name="Shape 69"/>
          <p:cNvPicPr/>
          <p:nvPr/>
        </p:nvPicPr>
        <p:blipFill>
          <a:blip r:embed="rId3"/>
          <a:stretch/>
        </p:blipFill>
        <p:spPr>
          <a:xfrm>
            <a:off x="4061175" y="1228757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71" name="Shape 71"/>
          <p:cNvPicPr/>
          <p:nvPr/>
        </p:nvPicPr>
        <p:blipFill>
          <a:blip r:embed="rId3"/>
          <a:stretch/>
        </p:blipFill>
        <p:spPr>
          <a:xfrm>
            <a:off x="4086719" y="2559814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73" name="Shape 73"/>
          <p:cNvPicPr/>
          <p:nvPr/>
        </p:nvPicPr>
        <p:blipFill>
          <a:blip r:embed="rId3"/>
          <a:stretch/>
        </p:blipFill>
        <p:spPr>
          <a:xfrm>
            <a:off x="4086719" y="3041940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75" name="Shape 75"/>
          <p:cNvPicPr/>
          <p:nvPr/>
        </p:nvPicPr>
        <p:blipFill>
          <a:blip r:embed="rId3"/>
          <a:stretch/>
        </p:blipFill>
        <p:spPr>
          <a:xfrm>
            <a:off x="4086719" y="3436776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77" name="Shape 77"/>
          <p:cNvPicPr/>
          <p:nvPr/>
        </p:nvPicPr>
        <p:blipFill>
          <a:blip r:embed="rId3"/>
          <a:stretch/>
        </p:blipFill>
        <p:spPr>
          <a:xfrm>
            <a:off x="4086719" y="3831611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79" name="Shape 79"/>
          <p:cNvPicPr/>
          <p:nvPr/>
        </p:nvPicPr>
        <p:blipFill>
          <a:blip r:embed="rId3"/>
          <a:stretch/>
        </p:blipFill>
        <p:spPr>
          <a:xfrm>
            <a:off x="4086719" y="1934227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81" name="Shape 81"/>
          <p:cNvPicPr/>
          <p:nvPr/>
        </p:nvPicPr>
        <p:blipFill>
          <a:blip r:embed="rId4"/>
          <a:stretch/>
        </p:blipFill>
        <p:spPr>
          <a:xfrm>
            <a:off x="378677" y="1149165"/>
            <a:ext cx="3454104" cy="2158814"/>
          </a:xfrm>
          <a:prstGeom prst="rect">
            <a:avLst/>
          </a:prstGeom>
        </p:spPr>
      </p:pic>
      <p:sp>
        <p:nvSpPr>
          <p:cNvPr id="82" name="Shape 82"/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900">
                <a:latin typeface="Calibri"/>
                <a:ea typeface="Calibri"/>
                <a:cs typeface="Calibri"/>
              </a:rP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85" name="Shape 85"/>
          <p:cNvSpPr txBox="1">
            <a:spLocks noGrp="1"/>
          </p:cNvSpPr>
          <p:nvPr>
            <p:ph type="body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body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pic>
        <p:nvPicPr>
          <p:cNvPr id="88" name="Shape 88"/>
          <p:cNvPicPr/>
          <p:nvPr/>
        </p:nvPicPr>
        <p:blipFill>
          <a:blip r:embed="rId2"/>
          <a:stretch/>
        </p:blipFill>
        <p:spPr>
          <a:xfrm>
            <a:off x="2160" y="-4550"/>
            <a:ext cx="9141840" cy="5141520"/>
          </a:xfrm>
          <a:prstGeom prst="rect">
            <a:avLst/>
          </a:prstGeom>
          <a:ln w="12700">
            <a:noFill/>
          </a:ln>
        </p:spPr>
      </p:pic>
      <p:sp>
        <p:nvSpPr>
          <p:cNvPr id="89" name="Shape 89"/>
          <p:cNvSpPr txBox="1"/>
          <p:nvPr/>
        </p:nvSpPr>
        <p:spPr>
          <a:xfrm>
            <a:off x="365837" y="554945"/>
            <a:ext cx="8410165" cy="521766"/>
          </a:xfrm>
          <a:prstGeom prst="rect">
            <a:avLst/>
          </a:prstGeom>
          <a:ln w="0">
            <a:noFill/>
          </a:ln>
        </p:spPr>
        <p:style>
          <a:lnRef idx="0">
            <a:scrgbClr r="0" g="0" b="0"/>
          </a:lnRef>
          <a:fillRef idx="0">
            <a:srgbClr val="000000"/>
          </a:fillRef>
          <a:effectRef idx="0">
            <a:scrgbClr r="0" g="0" b="0"/>
          </a:effectRef>
          <a:fontRef idx="none"/>
        </p:style>
        <p:txBody>
          <a:bodyPr wrap="none" lIns="90000" tIns="45000" rIns="90000" bIns="45000" anchor="ctr">
            <a:spAutoFit/>
          </a:bodyPr>
          <a:lstStyle>
            <a:defPPr/>
            <a:lvl1pPr marL="0" lvl="0" indent="0" algn="l">
              <a:lnSpc>
                <a:spcPct val="90000"/>
              </a:lnSpc>
              <a:buNone/>
              <a:defRPr sz="4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sz="2800" b="1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	«ВТОРОЙ ПАКЕТ» ФЕДЕРАЛЬНЫХ МЕР ПОДДЕРЖКИ</a:t>
            </a:r>
            <a:endParaRPr sz="2800" spc="-1">
              <a:latin typeface="Arial"/>
              <a:ea typeface="Arial"/>
              <a:cs typeface="Arial"/>
            </a:endParaRPr>
          </a:p>
        </p:txBody>
      </p:sp>
      <p:sp>
        <p:nvSpPr>
          <p:cNvPr id="90" name="Shape 90"/>
          <p:cNvSpPr txBox="1"/>
          <p:nvPr/>
        </p:nvSpPr>
        <p:spPr>
          <a:xfrm>
            <a:off x="4621293" y="1063800"/>
            <a:ext cx="4016375" cy="3443048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defPPr/>
            <a:lvl1pPr marL="0" lvl="0" indent="0" algn="l">
              <a:lnSpc>
                <a:spcPct val="90000"/>
              </a:lnSpc>
              <a:buNone/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1900" b="1">
                <a:latin typeface="Calibri"/>
                <a:ea typeface="Calibri"/>
                <a:cs typeface="Calibri"/>
              </a:rPr>
              <a:t>Освобождение от уплаты НДС гостиничного бизнеса                                                                          </a:t>
            </a:r>
            <a:r>
              <a:rPr sz="1300">
                <a:latin typeface="Calibri"/>
                <a:ea typeface="Calibri"/>
                <a:cs typeface="Calibri"/>
              </a:rPr>
              <a:t>снижение НДС на 5 лет с 20% до 0% на объекты введенные после 01.01.2022г.</a:t>
            </a:r>
          </a:p>
          <a:p>
            <a:pPr marL="0" indent="0">
              <a:buNone/>
            </a:pPr>
            <a:endParaRPr sz="110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sz="1900" b="1">
                <a:latin typeface="Calibri"/>
                <a:ea typeface="Calibri"/>
                <a:cs typeface="Calibri"/>
              </a:rPr>
              <a:t>Заявительный порядок возмещения НДС</a:t>
            </a:r>
          </a:p>
          <a:p>
            <a:endParaRPr sz="1400" b="1">
              <a:latin typeface="Calibri"/>
              <a:ea typeface="Calibri"/>
              <a:cs typeface="Calibri"/>
            </a:endParaRPr>
          </a:p>
          <a:p>
            <a:r>
              <a:rPr sz="1900" b="1">
                <a:latin typeface="Calibri"/>
                <a:ea typeface="Calibri"/>
                <a:cs typeface="Calibri"/>
              </a:rPr>
              <a:t>Авансовые платежи по налогу на прибыль</a:t>
            </a:r>
          </a:p>
          <a:p>
            <a:endParaRPr sz="1800" b="1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sz="1900" b="1">
                <a:latin typeface="Calibri"/>
                <a:ea typeface="Calibri"/>
                <a:cs typeface="Calibri"/>
              </a:rPr>
              <a:t>Снижение размера пени</a:t>
            </a:r>
          </a:p>
          <a:p>
            <a:pPr marL="0" indent="0">
              <a:buNone/>
            </a:pPr>
            <a:r>
              <a:rPr sz="1400">
                <a:latin typeface="Calibri"/>
                <a:ea typeface="Calibri"/>
                <a:cs typeface="Calibri"/>
              </a:rPr>
              <a:t>в период с 09.03.2022г. по 31.12.2022г. расчет пени исходя из 1/300 ставки рефинансирования</a:t>
            </a:r>
          </a:p>
          <a:p>
            <a:pPr marL="0" indent="0">
              <a:buNone/>
            </a:pPr>
            <a:endParaRPr sz="1900" b="1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sz="1900" b="1">
                <a:latin typeface="Calibri"/>
                <a:ea typeface="Calibri"/>
                <a:cs typeface="Calibri"/>
              </a:rPr>
              <a:t>Отмена на 2 года обязательных требования по маркировке продукции</a:t>
            </a:r>
          </a:p>
          <a:p>
            <a:pPr marL="0" indent="0">
              <a:buNone/>
            </a:pPr>
            <a:endParaRPr sz="1400" b="1">
              <a:latin typeface="Calibri"/>
              <a:ea typeface="Calibri"/>
              <a:cs typeface="Calibri"/>
            </a:endParaRPr>
          </a:p>
        </p:txBody>
      </p:sp>
      <p:pic>
        <p:nvPicPr>
          <p:cNvPr id="92" name="Shape 92"/>
          <p:cNvPicPr/>
          <p:nvPr/>
        </p:nvPicPr>
        <p:blipFill>
          <a:blip r:embed="rId3"/>
          <a:stretch/>
        </p:blipFill>
        <p:spPr>
          <a:xfrm>
            <a:off x="-1429698" y="2006118"/>
            <a:ext cx="2052286" cy="1525979"/>
          </a:xfrm>
          <a:prstGeom prst="rect">
            <a:avLst/>
          </a:prstGeom>
        </p:spPr>
      </p:pic>
      <p:pic>
        <p:nvPicPr>
          <p:cNvPr id="94" name="Shape 94"/>
          <p:cNvPicPr/>
          <p:nvPr/>
        </p:nvPicPr>
        <p:blipFill>
          <a:blip r:embed="rId4"/>
          <a:stretch/>
        </p:blipFill>
        <p:spPr>
          <a:xfrm>
            <a:off x="4358336" y="1109516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96" name="Shape 96"/>
          <p:cNvPicPr/>
          <p:nvPr/>
        </p:nvPicPr>
        <p:blipFill>
          <a:blip r:embed="rId4"/>
          <a:stretch/>
        </p:blipFill>
        <p:spPr>
          <a:xfrm>
            <a:off x="4354392" y="1899886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98" name="Shape 98"/>
          <p:cNvPicPr/>
          <p:nvPr/>
        </p:nvPicPr>
        <p:blipFill>
          <a:blip r:embed="rId4"/>
          <a:stretch/>
        </p:blipFill>
        <p:spPr>
          <a:xfrm>
            <a:off x="4354392" y="2566955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100" name="Shape 100"/>
          <p:cNvPicPr/>
          <p:nvPr/>
        </p:nvPicPr>
        <p:blipFill>
          <a:blip r:embed="rId4"/>
          <a:stretch/>
        </p:blipFill>
        <p:spPr>
          <a:xfrm>
            <a:off x="4354392" y="3172566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102" name="Shape 102"/>
          <p:cNvPicPr/>
          <p:nvPr/>
        </p:nvPicPr>
        <p:blipFill>
          <a:blip r:embed="rId4"/>
          <a:stretch/>
        </p:blipFill>
        <p:spPr>
          <a:xfrm>
            <a:off x="4366158" y="3900963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104" name="Shape 104"/>
          <p:cNvPicPr/>
          <p:nvPr/>
        </p:nvPicPr>
        <p:blipFill>
          <a:blip r:embed="rId5"/>
          <a:stretch/>
        </p:blipFill>
        <p:spPr>
          <a:xfrm>
            <a:off x="367028" y="1202305"/>
            <a:ext cx="3849030" cy="2627414"/>
          </a:xfrm>
          <a:prstGeom prst="rect">
            <a:avLst/>
          </a:prstGeom>
        </p:spPr>
      </p:pic>
      <p:sp>
        <p:nvSpPr>
          <p:cNvPr id="105" name="Shape 105"/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900">
                <a:latin typeface="Calibri"/>
                <a:ea typeface="Calibri"/>
                <a:cs typeface="Calibri"/>
              </a:rP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Shape 108"/>
          <p:cNvPicPr/>
          <p:nvPr/>
        </p:nvPicPr>
        <p:blipFill>
          <a:blip r:embed="rId2"/>
          <a:stretch/>
        </p:blipFill>
        <p:spPr>
          <a:xfrm>
            <a:off x="0" y="1980"/>
            <a:ext cx="9141840" cy="5141520"/>
          </a:xfrm>
          <a:prstGeom prst="rect">
            <a:avLst/>
          </a:prstGeom>
          <a:ln w="12700">
            <a:noFill/>
          </a:ln>
        </p:spPr>
      </p:pic>
      <p:sp>
        <p:nvSpPr>
          <p:cNvPr id="109" name="Shape 109"/>
          <p:cNvSpPr/>
          <p:nvPr/>
        </p:nvSpPr>
        <p:spPr>
          <a:xfrm>
            <a:off x="2364242" y="522019"/>
            <a:ext cx="5779316" cy="798765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sz="2800" b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	ФЕДЕРАЛЬНЫЕ МЕРЫ ПОДДЕРЖКИ </a:t>
            </a:r>
          </a:p>
          <a:p>
            <a:pPr algn="ctr">
              <a:lnSpc>
                <a:spcPct val="100000"/>
              </a:lnSpc>
            </a:pPr>
            <a:r>
              <a:rPr b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реализация на территории Республики Мордовия </a:t>
            </a:r>
            <a:endParaRPr b="0" strike="noStrike" spc="-1">
              <a:latin typeface="Arial"/>
              <a:ea typeface="Arial"/>
              <a:cs typeface="Arial"/>
            </a:endParaRPr>
          </a:p>
        </p:txBody>
      </p:sp>
      <p:pic>
        <p:nvPicPr>
          <p:cNvPr id="111" name="Shape 111"/>
          <p:cNvPicPr/>
          <p:nvPr/>
        </p:nvPicPr>
        <p:blipFill>
          <a:blip r:embed="rId3"/>
          <a:stretch/>
        </p:blipFill>
        <p:spPr>
          <a:xfrm>
            <a:off x="240610" y="1602865"/>
            <a:ext cx="2653560" cy="1988280"/>
          </a:xfrm>
          <a:prstGeom prst="rect">
            <a:avLst/>
          </a:prstGeom>
          <a:ln w="0">
            <a:noFill/>
          </a:ln>
        </p:spPr>
      </p:pic>
      <p:sp>
        <p:nvSpPr>
          <p:cNvPr id="112" name="Shape 112"/>
          <p:cNvSpPr/>
          <p:nvPr/>
        </p:nvSpPr>
        <p:spPr>
          <a:xfrm>
            <a:off x="3360596" y="1574460"/>
            <a:ext cx="4536733" cy="798764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8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«Кредитные каникулы</a:t>
            </a:r>
            <a:r>
              <a:rPr sz="1800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» </a:t>
            </a:r>
            <a:endParaRPr sz="180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i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Банки: 118 субъектов МСП на сумму 249,3 млн. рублей</a:t>
            </a:r>
            <a:endParaRPr sz="1400" b="0" i="1" strike="noStrike" spc="-1">
              <a:solidFill>
                <a:srgbClr val="C00000"/>
              </a:solidFill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i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Фонд: 59 субъектов МСП на сумму 112 млн.рублей</a:t>
            </a:r>
            <a:endParaRPr sz="1400" b="0" i="1" strike="noStrike" spc="-1">
              <a:solidFill>
                <a:srgbClr val="C00000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114" name="Shape 114"/>
          <p:cNvPicPr/>
          <p:nvPr/>
        </p:nvPicPr>
        <p:blipFill>
          <a:blip r:embed="rId4"/>
          <a:stretch/>
        </p:blipFill>
        <p:spPr>
          <a:xfrm>
            <a:off x="3145165" y="1669621"/>
            <a:ext cx="199080" cy="266039"/>
          </a:xfrm>
          <a:prstGeom prst="rect">
            <a:avLst/>
          </a:prstGeom>
          <a:ln w="0">
            <a:noFill/>
          </a:ln>
        </p:spPr>
      </p:pic>
      <p:sp>
        <p:nvSpPr>
          <p:cNvPr id="115" name="Shape 115"/>
          <p:cNvSpPr/>
          <p:nvPr/>
        </p:nvSpPr>
        <p:spPr>
          <a:xfrm>
            <a:off x="3344245" y="2571750"/>
            <a:ext cx="5535000" cy="1291208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8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Разработан цифровой сервис «Биржа импортозамещения»</a:t>
            </a:r>
            <a:endParaRPr sz="18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i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Обучающий вебинар 24 марта 2022 г.</a:t>
            </a:r>
            <a:endParaRPr sz="1400" b="0" i="1" strike="noStrike" spc="-1">
              <a:solidFill>
                <a:srgbClr val="C00000"/>
              </a:solidFill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i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https://email.etpgpb.ru/landing/2022-03-24-birzha-importozameshcheniya-etpgpb</a:t>
            </a:r>
            <a:endParaRPr sz="1400" b="0" i="1" strike="noStrike" spc="-1">
              <a:solidFill>
                <a:srgbClr val="C00000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117" name="Shape 117"/>
          <p:cNvPicPr/>
          <p:nvPr/>
        </p:nvPicPr>
        <p:blipFill>
          <a:blip r:embed="rId4"/>
          <a:stretch/>
        </p:blipFill>
        <p:spPr>
          <a:xfrm>
            <a:off x="3192173" y="2658663"/>
            <a:ext cx="199080" cy="266039"/>
          </a:xfrm>
          <a:prstGeom prst="rect">
            <a:avLst/>
          </a:prstGeom>
          <a:ln w="0">
            <a:noFill/>
          </a:ln>
        </p:spPr>
      </p:pic>
      <p:sp>
        <p:nvSpPr>
          <p:cNvPr id="118" name="Shape 118"/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900">
                <a:latin typeface="Calibri"/>
                <a:ea typeface="Calibri"/>
                <a:cs typeface="Calibri"/>
              </a:rP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Shape 121"/>
          <p:cNvPicPr/>
          <p:nvPr/>
        </p:nvPicPr>
        <p:blipFill>
          <a:blip r:embed="rId2"/>
          <a:stretch/>
        </p:blipFill>
        <p:spPr>
          <a:xfrm>
            <a:off x="-336960" y="-12600"/>
            <a:ext cx="9141840" cy="5141520"/>
          </a:xfrm>
          <a:prstGeom prst="rect">
            <a:avLst/>
          </a:prstGeom>
          <a:ln w="12700">
            <a:noFill/>
          </a:ln>
        </p:spPr>
      </p:pic>
      <p:sp>
        <p:nvSpPr>
          <p:cNvPr id="122" name="Shape 122"/>
          <p:cNvSpPr/>
          <p:nvPr/>
        </p:nvSpPr>
        <p:spPr>
          <a:xfrm>
            <a:off x="3208680" y="320760"/>
            <a:ext cx="2050559" cy="69120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</p:sp>
      <p:pic>
        <p:nvPicPr>
          <p:cNvPr id="124" name="Shape 124"/>
          <p:cNvPicPr/>
          <p:nvPr/>
        </p:nvPicPr>
        <p:blipFill>
          <a:blip r:embed="rId3"/>
          <a:stretch/>
        </p:blipFill>
        <p:spPr>
          <a:xfrm>
            <a:off x="254160" y="500220"/>
            <a:ext cx="7959600" cy="4188240"/>
          </a:xfrm>
          <a:prstGeom prst="rect">
            <a:avLst/>
          </a:prstGeom>
          <a:ln w="0">
            <a:noFill/>
          </a:ln>
        </p:spPr>
      </p:pic>
      <p:pic>
        <p:nvPicPr>
          <p:cNvPr id="126" name="Shape 126"/>
          <p:cNvPicPr/>
          <p:nvPr/>
        </p:nvPicPr>
        <p:blipFill>
          <a:blip r:embed="rId4"/>
          <a:stretch/>
        </p:blipFill>
        <p:spPr>
          <a:xfrm>
            <a:off x="552060" y="702832"/>
            <a:ext cx="3375359" cy="369719"/>
          </a:xfrm>
          <a:prstGeom prst="rect">
            <a:avLst/>
          </a:prstGeom>
          <a:ln w="0">
            <a:noFill/>
          </a:ln>
        </p:spPr>
      </p:pic>
      <p:sp>
        <p:nvSpPr>
          <p:cNvPr id="127" name="Shape 127"/>
          <p:cNvSpPr/>
          <p:nvPr/>
        </p:nvSpPr>
        <p:spPr>
          <a:xfrm>
            <a:off x="559653" y="1173892"/>
            <a:ext cx="4808880" cy="3639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8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Грантовая поддержка </a:t>
            </a: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перспективных ИТ-решений</a:t>
            </a:r>
            <a:endParaRPr sz="1400" b="0" strike="noStrike" spc="-1">
              <a:latin typeface="Arial"/>
              <a:ea typeface="Arial"/>
              <a:cs typeface="Arial"/>
            </a:endParaRPr>
          </a:p>
        </p:txBody>
      </p:sp>
      <p:sp>
        <p:nvSpPr>
          <p:cNvPr id="128" name="Shape 128"/>
          <p:cNvSpPr/>
          <p:nvPr/>
        </p:nvSpPr>
        <p:spPr>
          <a:xfrm>
            <a:off x="559653" y="1704780"/>
            <a:ext cx="4248720" cy="577079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8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Упрощенная процедура трудоустройства</a:t>
            </a:r>
            <a:endParaRPr sz="18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для иностранных IT-специалистов</a:t>
            </a:r>
            <a:endParaRPr sz="1400" b="0" strike="noStrike" spc="-1">
              <a:latin typeface="Arial"/>
              <a:ea typeface="Arial"/>
              <a:cs typeface="Arial"/>
            </a:endParaRPr>
          </a:p>
        </p:txBody>
      </p:sp>
      <p:sp>
        <p:nvSpPr>
          <p:cNvPr id="129" name="Shape 129"/>
          <p:cNvSpPr/>
          <p:nvPr/>
        </p:nvSpPr>
        <p:spPr>
          <a:xfrm>
            <a:off x="569500" y="2836420"/>
            <a:ext cx="3962160" cy="577080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8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Освобождение от налога на прибыль </a:t>
            </a:r>
            <a:endParaRPr sz="18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до конца 2024 года</a:t>
            </a:r>
            <a:endParaRPr sz="1400" b="0" strike="noStrike" spc="-1">
              <a:latin typeface="Arial"/>
              <a:ea typeface="Arial"/>
              <a:cs typeface="Arial"/>
            </a:endParaRPr>
          </a:p>
        </p:txBody>
      </p:sp>
      <p:sp>
        <p:nvSpPr>
          <p:cNvPr id="130" name="Shape 130"/>
          <p:cNvSpPr/>
          <p:nvPr/>
        </p:nvSpPr>
        <p:spPr>
          <a:xfrm>
            <a:off x="569500" y="2291509"/>
            <a:ext cx="5176800" cy="363959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8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Освобождение от проверок контрольных органов</a:t>
            </a:r>
            <a:endParaRPr sz="1800" b="0" strike="noStrike" spc="-1">
              <a:latin typeface="Arial"/>
              <a:ea typeface="Arial"/>
              <a:cs typeface="Arial"/>
            </a:endParaRPr>
          </a:p>
        </p:txBody>
      </p:sp>
      <p:pic>
        <p:nvPicPr>
          <p:cNvPr id="132" name="Shape 132"/>
          <p:cNvPicPr/>
          <p:nvPr/>
        </p:nvPicPr>
        <p:blipFill>
          <a:blip r:embed="rId5"/>
          <a:stretch/>
        </p:blipFill>
        <p:spPr>
          <a:xfrm>
            <a:off x="356253" y="728622"/>
            <a:ext cx="203400" cy="267480"/>
          </a:xfrm>
          <a:prstGeom prst="rect">
            <a:avLst/>
          </a:prstGeom>
          <a:ln w="0">
            <a:noFill/>
          </a:ln>
        </p:spPr>
      </p:pic>
      <p:pic>
        <p:nvPicPr>
          <p:cNvPr id="134" name="Shape 134"/>
          <p:cNvPicPr/>
          <p:nvPr/>
        </p:nvPicPr>
        <p:blipFill>
          <a:blip r:embed="rId6"/>
          <a:stretch/>
        </p:blipFill>
        <p:spPr>
          <a:xfrm>
            <a:off x="360573" y="1239480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136" name="Shape 136"/>
          <p:cNvPicPr/>
          <p:nvPr/>
        </p:nvPicPr>
        <p:blipFill>
          <a:blip r:embed="rId6"/>
          <a:stretch/>
        </p:blipFill>
        <p:spPr>
          <a:xfrm>
            <a:off x="370420" y="1727280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138" name="Shape 138"/>
          <p:cNvPicPr/>
          <p:nvPr/>
        </p:nvPicPr>
        <p:blipFill>
          <a:blip r:embed="rId6"/>
          <a:stretch/>
        </p:blipFill>
        <p:spPr>
          <a:xfrm>
            <a:off x="360573" y="2366685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140" name="Shape 140"/>
          <p:cNvPicPr/>
          <p:nvPr/>
        </p:nvPicPr>
        <p:blipFill>
          <a:blip r:embed="rId6"/>
          <a:stretch/>
        </p:blipFill>
        <p:spPr>
          <a:xfrm>
            <a:off x="370420" y="2923991"/>
            <a:ext cx="199080" cy="266039"/>
          </a:xfrm>
          <a:prstGeom prst="rect">
            <a:avLst/>
          </a:prstGeom>
          <a:ln w="0">
            <a:noFill/>
          </a:ln>
        </p:spPr>
      </p:pic>
      <p:sp>
        <p:nvSpPr>
          <p:cNvPr id="141" name="Shape 141"/>
          <p:cNvSpPr/>
          <p:nvPr/>
        </p:nvSpPr>
        <p:spPr>
          <a:xfrm>
            <a:off x="6622199" y="455040"/>
            <a:ext cx="1531439" cy="516240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sz="28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IT-СФЕРА</a:t>
            </a:r>
            <a:endParaRPr sz="2800" b="0" strike="noStrike" spc="-1">
              <a:latin typeface="Arial"/>
              <a:ea typeface="Arial"/>
              <a:cs typeface="Arial"/>
            </a:endParaRPr>
          </a:p>
        </p:txBody>
      </p:sp>
      <p:sp>
        <p:nvSpPr>
          <p:cNvPr id="142" name="Shape 142"/>
          <p:cNvSpPr/>
          <p:nvPr/>
        </p:nvSpPr>
        <p:spPr>
          <a:xfrm>
            <a:off x="4950360" y="4737600"/>
            <a:ext cx="3345119" cy="257040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sz="11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утв. Указом Президента РФ № 83 от 02.03.2022 года</a:t>
            </a:r>
            <a:endParaRPr sz="1100" b="0" strike="noStrike" spc="-1">
              <a:latin typeface="Arial"/>
              <a:ea typeface="Arial"/>
              <a:cs typeface="Arial"/>
            </a:endParaRPr>
          </a:p>
        </p:txBody>
      </p:sp>
      <p:sp>
        <p:nvSpPr>
          <p:cNvPr id="143" name="Shape 143"/>
          <p:cNvSpPr/>
          <p:nvPr/>
        </p:nvSpPr>
        <p:spPr>
          <a:xfrm>
            <a:off x="370420" y="3401363"/>
            <a:ext cx="7783220" cy="583321"/>
          </a:xfrm>
          <a:prstGeom prst="rect">
            <a:avLst/>
          </a:prstGeom>
          <a:noFill/>
          <a:ln w="0">
            <a:noFill/>
          </a:ln>
        </p:spPr>
        <p:txBody>
          <a:bodyPr wrap="squar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sz="1600" b="1" i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Воспользоваться на текущий момент смогут 39 ИТ-организаций Республики Мордовия (имеют государственную аккредитацию Минцифры России).</a:t>
            </a:r>
            <a:endParaRPr sz="1600" b="0" i="1" strike="noStrike" spc="-1">
              <a:solidFill>
                <a:srgbClr val="C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144" name="Shape 144"/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900">
                <a:latin typeface="Calibri"/>
                <a:ea typeface="Calibri"/>
                <a:cs typeface="Calibri"/>
              </a:rPr>
              <a:t>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Shape 147"/>
          <p:cNvPicPr/>
          <p:nvPr/>
        </p:nvPicPr>
        <p:blipFill>
          <a:blip r:embed="rId2"/>
          <a:stretch/>
        </p:blipFill>
        <p:spPr>
          <a:xfrm>
            <a:off x="0" y="1980"/>
            <a:ext cx="9141840" cy="5141520"/>
          </a:xfrm>
          <a:prstGeom prst="rect">
            <a:avLst/>
          </a:prstGeom>
          <a:ln w="12700">
            <a:noFill/>
          </a:ln>
        </p:spPr>
      </p:pic>
      <p:sp>
        <p:nvSpPr>
          <p:cNvPr id="148" name="Shape 148"/>
          <p:cNvSpPr/>
          <p:nvPr/>
        </p:nvSpPr>
        <p:spPr>
          <a:xfrm>
            <a:off x="2935080" y="325800"/>
            <a:ext cx="5942160" cy="516960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sz="2800" b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	Первый пакет антикризисных мер</a:t>
            </a:r>
            <a:endParaRPr sz="2800" b="0" strike="noStrike" spc="-1">
              <a:latin typeface="Arial"/>
              <a:ea typeface="Arial"/>
              <a:cs typeface="Arial"/>
            </a:endParaRPr>
          </a:p>
        </p:txBody>
      </p:sp>
      <p:sp>
        <p:nvSpPr>
          <p:cNvPr id="149" name="Shape 149"/>
          <p:cNvSpPr/>
          <p:nvPr/>
        </p:nvSpPr>
        <p:spPr>
          <a:xfrm>
            <a:off x="545040" y="850320"/>
            <a:ext cx="3234960" cy="1999094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6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Нулевая % ставка по УСН, ПСН, </a:t>
            </a:r>
            <a:endParaRPr sz="16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2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расширен перечень видов деятельности</a:t>
            </a:r>
            <a:endParaRPr sz="12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200" b="1" i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Разработан проект </a:t>
            </a:r>
            <a:r>
              <a:rPr sz="1200" b="1" i="1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Закона.</a:t>
            </a:r>
          </a:p>
          <a:p>
            <a:pPr>
              <a:lnSpc>
                <a:spcPct val="100000"/>
              </a:lnSpc>
            </a:pPr>
            <a:r>
              <a:rPr sz="1200" b="1" i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Сессия Государственного Собрания Республики Мордовия — 25 марта 2022 г. </a:t>
            </a:r>
            <a:endParaRPr sz="1200" b="1" i="1" strike="noStrike" spc="-1">
              <a:solidFill>
                <a:srgbClr val="C00000"/>
              </a:solidFill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b="0" strike="noStrike" spc="-1">
              <a:solidFill>
                <a:schemeClr val="accent6">
                  <a:lumMod val="75000"/>
                </a:schemeClr>
              </a:solidFill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b="0" strike="noStrike" spc="-1">
              <a:solidFill>
                <a:schemeClr val="accent6">
                  <a:lumMod val="75000"/>
                </a:schemeClr>
              </a:solidFill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b="0" strike="noStrike" spc="-1">
              <a:latin typeface="Arial"/>
              <a:ea typeface="Arial"/>
              <a:cs typeface="Arial"/>
            </a:endParaRPr>
          </a:p>
        </p:txBody>
      </p:sp>
      <p:sp>
        <p:nvSpPr>
          <p:cNvPr id="150" name="Shape 150"/>
          <p:cNvSpPr/>
          <p:nvPr/>
        </p:nvSpPr>
        <p:spPr>
          <a:xfrm>
            <a:off x="3240000" y="3420000"/>
            <a:ext cx="4419360" cy="147587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400" b="1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Н</a:t>
            </a: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овый финансовый продукт «Импортзамещение»:</a:t>
            </a:r>
            <a:endParaRPr sz="1400" b="0" strike="noStrike" spc="-1">
              <a:latin typeface="Arial"/>
              <a:ea typeface="Arial"/>
              <a:cs typeface="Arial"/>
            </a:endParaRPr>
          </a:p>
          <a:p>
            <a:pPr marL="171450" indent="-171450">
              <a:lnSpc>
                <a:spcPct val="100000"/>
              </a:lnSpc>
              <a:buChar char="-"/>
            </a:pPr>
            <a:r>
              <a:rPr sz="12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микрозайм до </a:t>
            </a:r>
            <a:r>
              <a:rPr sz="20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5 млн. рублей</a:t>
            </a:r>
            <a:r>
              <a:rPr sz="12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,</a:t>
            </a:r>
          </a:p>
          <a:p>
            <a:pPr marL="171450" indent="-171450">
              <a:lnSpc>
                <a:spcPct val="100000"/>
              </a:lnSpc>
              <a:buChar char="-"/>
            </a:pPr>
            <a:r>
              <a:rPr sz="12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сниженная ставка —  </a:t>
            </a:r>
            <a:r>
              <a:rPr sz="20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5 % годовых</a:t>
            </a:r>
            <a:endParaRPr sz="20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200" b="1" i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Утверждение Правил предоставления — 28 марта 2022 г.</a:t>
            </a:r>
            <a:endParaRPr sz="1200" b="0" i="1" strike="noStrike" spc="-1">
              <a:solidFill>
                <a:srgbClr val="C00000"/>
              </a:solidFill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b="0" strike="noStrike" spc="-1">
              <a:latin typeface="Arial"/>
              <a:ea typeface="Arial"/>
              <a:cs typeface="Arial"/>
            </a:endParaRPr>
          </a:p>
        </p:txBody>
      </p:sp>
      <p:sp>
        <p:nvSpPr>
          <p:cNvPr id="151" name="Shape 151"/>
          <p:cNvSpPr/>
          <p:nvPr/>
        </p:nvSpPr>
        <p:spPr>
          <a:xfrm>
            <a:off x="4805280" y="3510000"/>
            <a:ext cx="5013720" cy="1094759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endParaRPr sz="18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00" b="0" strike="noStrike" spc="-1">
              <a:latin typeface="Arial"/>
              <a:ea typeface="Arial"/>
              <a:cs typeface="Arial"/>
            </a:endParaRPr>
          </a:p>
        </p:txBody>
      </p:sp>
      <p:pic>
        <p:nvPicPr>
          <p:cNvPr id="153" name="Shape 153"/>
          <p:cNvPicPr/>
          <p:nvPr/>
        </p:nvPicPr>
        <p:blipFill>
          <a:blip r:embed="rId3"/>
          <a:stretch/>
        </p:blipFill>
        <p:spPr>
          <a:xfrm>
            <a:off x="259920" y="993960"/>
            <a:ext cx="199079" cy="266040"/>
          </a:xfrm>
          <a:prstGeom prst="rect">
            <a:avLst/>
          </a:prstGeom>
          <a:ln w="0">
            <a:noFill/>
          </a:ln>
        </p:spPr>
      </p:pic>
      <p:pic>
        <p:nvPicPr>
          <p:cNvPr id="155" name="Shape 155"/>
          <p:cNvPicPr/>
          <p:nvPr/>
        </p:nvPicPr>
        <p:blipFill>
          <a:blip r:embed="rId4"/>
          <a:stretch/>
        </p:blipFill>
        <p:spPr>
          <a:xfrm>
            <a:off x="4431600" y="790920"/>
            <a:ext cx="4171319" cy="2418120"/>
          </a:xfrm>
          <a:prstGeom prst="rect">
            <a:avLst/>
          </a:prstGeom>
          <a:ln w="0">
            <a:noFill/>
          </a:ln>
        </p:spPr>
      </p:pic>
      <p:pic>
        <p:nvPicPr>
          <p:cNvPr id="157" name="Shape 157"/>
          <p:cNvPicPr/>
          <p:nvPr/>
        </p:nvPicPr>
        <p:blipFill>
          <a:blip r:embed="rId3"/>
          <a:stretch/>
        </p:blipFill>
        <p:spPr>
          <a:xfrm>
            <a:off x="268740" y="2252160"/>
            <a:ext cx="217799" cy="266039"/>
          </a:xfrm>
          <a:prstGeom prst="rect">
            <a:avLst/>
          </a:prstGeom>
          <a:ln w="0">
            <a:noFill/>
          </a:ln>
        </p:spPr>
      </p:pic>
      <p:pic>
        <p:nvPicPr>
          <p:cNvPr id="159" name="Shape 159"/>
          <p:cNvPicPr/>
          <p:nvPr/>
        </p:nvPicPr>
        <p:blipFill>
          <a:blip r:embed="rId3"/>
          <a:stretch/>
        </p:blipFill>
        <p:spPr>
          <a:xfrm>
            <a:off x="2840040" y="3513960"/>
            <a:ext cx="219960" cy="266039"/>
          </a:xfrm>
          <a:prstGeom prst="rect">
            <a:avLst/>
          </a:prstGeom>
          <a:ln w="0">
            <a:noFill/>
          </a:ln>
        </p:spPr>
      </p:pic>
      <p:sp>
        <p:nvSpPr>
          <p:cNvPr id="160" name="Shape 160"/>
          <p:cNvSpPr/>
          <p:nvPr/>
        </p:nvSpPr>
        <p:spPr>
          <a:xfrm>
            <a:off x="577440" y="2145960"/>
            <a:ext cx="3854160" cy="1075764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6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Увеличение авансовых платежей</a:t>
            </a: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до 50%</a:t>
            </a:r>
            <a:r>
              <a:rPr sz="16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12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по гос.контрактам от 30 млн. рублей</a:t>
            </a:r>
            <a:endParaRPr sz="12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200" b="1" i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Ожидается принятие нормативного акта на федеральном и региональном уровнях.</a:t>
            </a:r>
            <a:endParaRPr sz="1200" b="0" i="1" strike="noStrike" spc="-1">
              <a:solidFill>
                <a:srgbClr val="C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1" name="Shape 161"/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900">
                <a:latin typeface="Calibri"/>
                <a:ea typeface="Calibri"/>
                <a:cs typeface="Calibri"/>
              </a:rP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Shape 164"/>
          <p:cNvPicPr/>
          <p:nvPr/>
        </p:nvPicPr>
        <p:blipFill>
          <a:blip r:embed="rId2"/>
          <a:stretch/>
        </p:blipFill>
        <p:spPr>
          <a:xfrm>
            <a:off x="4639" y="0"/>
            <a:ext cx="9141840" cy="5141520"/>
          </a:xfrm>
          <a:prstGeom prst="rect">
            <a:avLst/>
          </a:prstGeom>
          <a:ln w="12700">
            <a:noFill/>
          </a:ln>
        </p:spPr>
      </p:pic>
      <p:sp>
        <p:nvSpPr>
          <p:cNvPr id="165" name="Shape 165"/>
          <p:cNvSpPr/>
          <p:nvPr/>
        </p:nvSpPr>
        <p:spPr>
          <a:xfrm>
            <a:off x="2935080" y="325800"/>
            <a:ext cx="5942160" cy="516960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sz="2800" b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	Первый пакет антикризисных мер</a:t>
            </a:r>
            <a:endParaRPr sz="2800" b="0" strike="noStrike" spc="-1">
              <a:latin typeface="Arial"/>
              <a:ea typeface="Arial"/>
              <a:cs typeface="Arial"/>
            </a:endParaRPr>
          </a:p>
        </p:txBody>
      </p:sp>
      <p:sp>
        <p:nvSpPr>
          <p:cNvPr id="166" name="Shape 166"/>
          <p:cNvSpPr/>
          <p:nvPr/>
        </p:nvSpPr>
        <p:spPr>
          <a:xfrm>
            <a:off x="545040" y="850320"/>
            <a:ext cx="4642200" cy="860319"/>
          </a:xfrm>
          <a:prstGeom prst="rect">
            <a:avLst/>
          </a:prstGeom>
          <a:noFill/>
          <a:ln w="0">
            <a:noFill/>
          </a:ln>
        </p:spPr>
        <p:txBody>
          <a:bodyPr wrap="squar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Имущественная поддержка:</a:t>
            </a:r>
            <a:endParaRPr sz="14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2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- отсрочка по оплате арендных платежей в 2022 году</a:t>
            </a:r>
            <a:endParaRPr sz="1200" b="0" strike="noStrike" spc="-1">
              <a:latin typeface="Arial"/>
              <a:ea typeface="Arial"/>
              <a:cs typeface="Arial"/>
            </a:endParaRPr>
          </a:p>
          <a:p>
            <a:pPr marL="171450" indent="-171450">
              <a:lnSpc>
                <a:spcPct val="100000"/>
              </a:lnSpc>
              <a:buFont typeface="Arial"/>
              <a:buChar char="•"/>
            </a:pPr>
            <a:r>
              <a:rPr sz="1200" b="1" i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39 арендаторов (74 договора аренды) имущества</a:t>
            </a:r>
            <a:endParaRPr sz="1200" b="0" i="1" strike="noStrike" spc="-1">
              <a:solidFill>
                <a:srgbClr val="C00000"/>
              </a:solidFill>
              <a:latin typeface="Arial"/>
              <a:ea typeface="Arial"/>
              <a:cs typeface="Arial"/>
            </a:endParaRPr>
          </a:p>
          <a:p>
            <a:pPr marL="171450" indent="-171450" algn="just">
              <a:lnSpc>
                <a:spcPct val="100000"/>
              </a:lnSpc>
              <a:buFont typeface="Arial"/>
              <a:buChar char="•"/>
            </a:pPr>
            <a:r>
              <a:rPr sz="1200" b="1" i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85 арендаторов (269 договоров аренды) земельных участков</a:t>
            </a:r>
            <a:endParaRPr sz="1200" b="0" i="1" strike="noStrike" spc="-1">
              <a:solidFill>
                <a:srgbClr val="C000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7" name="Shape 167"/>
          <p:cNvSpPr/>
          <p:nvPr/>
        </p:nvSpPr>
        <p:spPr>
          <a:xfrm>
            <a:off x="3806280" y="3029400"/>
            <a:ext cx="5013719" cy="230687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8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МФЦ:</a:t>
            </a:r>
            <a:endParaRPr sz="1800" b="0" strike="noStrike" spc="-1">
              <a:latin typeface="Arial"/>
              <a:ea typeface="Arial"/>
              <a:cs typeface="Arial"/>
            </a:endParaRPr>
          </a:p>
          <a:p>
            <a:pPr marL="285840" indent="-285480">
              <a:lnSpc>
                <a:spcPct val="100000"/>
              </a:lnSpc>
              <a:buClr>
                <a:srgbClr val="000000"/>
              </a:buClr>
              <a:buFont typeface="StarSymbol"/>
              <a:buChar char="-"/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выделены дополнительные окна для </a:t>
            </a:r>
            <a:endParaRPr sz="14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предоставления услуг субъектам МСП</a:t>
            </a:r>
            <a:endParaRPr sz="14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Обратились </a:t>
            </a:r>
            <a:r>
              <a:rPr sz="1400" b="1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4</a:t>
            </a:r>
            <a:r>
              <a:rPr sz="1400" b="1" strike="noStrike" spc="-1">
                <a:solidFill>
                  <a:srgbClr val="C00000"/>
                </a:solidFill>
                <a:latin typeface="Calibri"/>
                <a:ea typeface="Calibri"/>
                <a:cs typeface="Calibri"/>
              </a:rPr>
              <a:t> субъекта МСП</a:t>
            </a:r>
            <a:endParaRPr sz="1400" b="0" strike="noStrike" spc="-1">
              <a:solidFill>
                <a:srgbClr val="C00000"/>
              </a:solidFill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- прием заявлений о предоставлении «кредитных </a:t>
            </a:r>
            <a:endParaRPr sz="14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каникул» и реструктуризации долговых обязательств</a:t>
            </a:r>
            <a:endParaRPr sz="14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400" b="0" strike="noStrike" spc="-1">
              <a:latin typeface="Arial"/>
              <a:ea typeface="Arial"/>
              <a:cs typeface="Arial"/>
            </a:endParaRPr>
          </a:p>
        </p:txBody>
      </p:sp>
      <p:pic>
        <p:nvPicPr>
          <p:cNvPr id="169" name="Shape 169"/>
          <p:cNvPicPr/>
          <p:nvPr/>
        </p:nvPicPr>
        <p:blipFill>
          <a:blip r:embed="rId3"/>
          <a:stretch/>
        </p:blipFill>
        <p:spPr>
          <a:xfrm>
            <a:off x="259920" y="808920"/>
            <a:ext cx="199079" cy="266039"/>
          </a:xfrm>
          <a:prstGeom prst="rect">
            <a:avLst/>
          </a:prstGeom>
          <a:ln w="0">
            <a:noFill/>
          </a:ln>
        </p:spPr>
      </p:pic>
      <p:pic>
        <p:nvPicPr>
          <p:cNvPr id="171" name="Shape 171"/>
          <p:cNvPicPr/>
          <p:nvPr/>
        </p:nvPicPr>
        <p:blipFill>
          <a:blip r:embed="rId3"/>
          <a:stretch/>
        </p:blipFill>
        <p:spPr>
          <a:xfrm>
            <a:off x="294120" y="2226240"/>
            <a:ext cx="219960" cy="266039"/>
          </a:xfrm>
          <a:prstGeom prst="rect">
            <a:avLst/>
          </a:prstGeom>
          <a:ln w="0">
            <a:noFill/>
          </a:ln>
        </p:spPr>
      </p:pic>
      <p:pic>
        <p:nvPicPr>
          <p:cNvPr id="173" name="Shape 173"/>
          <p:cNvPicPr/>
          <p:nvPr/>
        </p:nvPicPr>
        <p:blipFill>
          <a:blip r:embed="rId4"/>
          <a:stretch/>
        </p:blipFill>
        <p:spPr>
          <a:xfrm>
            <a:off x="939836" y="2492280"/>
            <a:ext cx="2340000" cy="2286360"/>
          </a:xfrm>
          <a:prstGeom prst="rect">
            <a:avLst/>
          </a:prstGeom>
          <a:ln w="0">
            <a:noFill/>
          </a:ln>
        </p:spPr>
      </p:pic>
      <p:pic>
        <p:nvPicPr>
          <p:cNvPr id="175" name="Shape 175"/>
          <p:cNvPicPr/>
          <p:nvPr/>
        </p:nvPicPr>
        <p:blipFill>
          <a:blip r:embed="rId5"/>
          <a:stretch/>
        </p:blipFill>
        <p:spPr>
          <a:xfrm>
            <a:off x="5187240" y="842760"/>
            <a:ext cx="3272760" cy="2454479"/>
          </a:xfrm>
          <a:prstGeom prst="rect">
            <a:avLst/>
          </a:prstGeom>
          <a:ln w="0">
            <a:noFill/>
          </a:ln>
        </p:spPr>
      </p:pic>
      <p:sp>
        <p:nvSpPr>
          <p:cNvPr id="176" name="Shape 176"/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900">
                <a:latin typeface="Calibri"/>
                <a:ea typeface="Calibri"/>
                <a:cs typeface="Calibri"/>
              </a:rPr>
              <a:t>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Shape 179"/>
          <p:cNvPicPr/>
          <p:nvPr/>
        </p:nvPicPr>
        <p:blipFill>
          <a:blip r:embed="rId2"/>
          <a:stretch/>
        </p:blipFill>
        <p:spPr>
          <a:xfrm>
            <a:off x="-2520" y="0"/>
            <a:ext cx="9141840" cy="5141520"/>
          </a:xfrm>
          <a:prstGeom prst="rect">
            <a:avLst/>
          </a:prstGeom>
          <a:ln w="12700">
            <a:noFill/>
          </a:ln>
        </p:spPr>
      </p:pic>
      <p:sp>
        <p:nvSpPr>
          <p:cNvPr id="180" name="Shape 180"/>
          <p:cNvSpPr/>
          <p:nvPr/>
        </p:nvSpPr>
        <p:spPr>
          <a:xfrm>
            <a:off x="2112840" y="1081080"/>
            <a:ext cx="9141840" cy="455039"/>
          </a:xfrm>
          <a:prstGeom prst="rect">
            <a:avLst/>
          </a:prstGeom>
          <a:noFill/>
          <a:ln w="0">
            <a:noFill/>
          </a:ln>
        </p:spPr>
      </p:sp>
      <p:pic>
        <p:nvPicPr>
          <p:cNvPr id="182" name="Shape 182"/>
          <p:cNvPicPr/>
          <p:nvPr/>
        </p:nvPicPr>
        <p:blipFill>
          <a:blip r:embed="rId3"/>
          <a:stretch/>
        </p:blipFill>
        <p:spPr>
          <a:xfrm>
            <a:off x="5747400" y="363240"/>
            <a:ext cx="2228040" cy="889919"/>
          </a:xfrm>
          <a:prstGeom prst="rect">
            <a:avLst/>
          </a:prstGeom>
          <a:ln w="0">
            <a:noFill/>
          </a:ln>
        </p:spPr>
      </p:pic>
      <p:sp>
        <p:nvSpPr>
          <p:cNvPr id="183" name="Shape 183"/>
          <p:cNvSpPr txBox="1"/>
          <p:nvPr/>
        </p:nvSpPr>
        <p:spPr>
          <a:xfrm>
            <a:off x="8750921" y="4865676"/>
            <a:ext cx="242374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900">
                <a:latin typeface="Calibri"/>
                <a:ea typeface="Calibri"/>
                <a:cs typeface="Calibri"/>
              </a:rPr>
              <a:t>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Shape 186"/>
          <p:cNvPicPr/>
          <p:nvPr/>
        </p:nvPicPr>
        <p:blipFill>
          <a:blip r:embed="rId2"/>
          <a:stretch/>
        </p:blipFill>
        <p:spPr>
          <a:xfrm>
            <a:off x="0" y="0"/>
            <a:ext cx="9141840" cy="5141520"/>
          </a:xfrm>
          <a:prstGeom prst="rect">
            <a:avLst/>
          </a:prstGeom>
          <a:ln w="12700">
            <a:noFill/>
          </a:ln>
        </p:spPr>
      </p:pic>
      <p:pic>
        <p:nvPicPr>
          <p:cNvPr id="188" name="Shape 188"/>
          <p:cNvPicPr/>
          <p:nvPr/>
        </p:nvPicPr>
        <p:blipFill>
          <a:blip r:embed="rId3"/>
          <a:stretch/>
        </p:blipFill>
        <p:spPr>
          <a:xfrm>
            <a:off x="5927400" y="779040"/>
            <a:ext cx="2003760" cy="1132199"/>
          </a:xfrm>
          <a:prstGeom prst="rect">
            <a:avLst/>
          </a:prstGeom>
          <a:ln w="0">
            <a:noFill/>
          </a:ln>
        </p:spPr>
      </p:pic>
      <p:sp>
        <p:nvSpPr>
          <p:cNvPr id="189" name="Shape 189"/>
          <p:cNvSpPr/>
          <p:nvPr/>
        </p:nvSpPr>
        <p:spPr>
          <a:xfrm>
            <a:off x="2112840" y="1081080"/>
            <a:ext cx="9141840" cy="455039"/>
          </a:xfrm>
          <a:prstGeom prst="rect">
            <a:avLst/>
          </a:prstGeom>
          <a:noFill/>
          <a:ln w="0">
            <a:noFill/>
          </a:ln>
        </p:spPr>
      </p:sp>
      <p:sp>
        <p:nvSpPr>
          <p:cNvPr id="190" name="Shape 190"/>
          <p:cNvSpPr/>
          <p:nvPr/>
        </p:nvSpPr>
        <p:spPr>
          <a:xfrm>
            <a:off x="5809320" y="1843560"/>
            <a:ext cx="2421360" cy="1216440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Увеличен максимальный </a:t>
            </a:r>
            <a:endParaRPr sz="14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размер поручительства </a:t>
            </a:r>
            <a:endParaRPr sz="14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по договорам микрозаймов </a:t>
            </a:r>
            <a:endParaRPr sz="14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с 50% до 70%</a:t>
            </a:r>
            <a:endParaRPr sz="1400" b="0" strike="noStrike" spc="-1">
              <a:latin typeface="Arial"/>
              <a:ea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1800" b="1" strike="noStrike" spc="-1">
                <a:solidFill>
                  <a:srgbClr val="8064A2"/>
                </a:solidFill>
                <a:latin typeface="Calibri"/>
                <a:ea typeface="Calibri"/>
                <a:cs typeface="Calibri"/>
              </a:rPr>
              <a:t> </a:t>
            </a:r>
            <a:endParaRPr sz="1800" b="0" strike="noStrike" spc="-1">
              <a:latin typeface="Arial"/>
              <a:ea typeface="Arial"/>
              <a:cs typeface="Arial"/>
            </a:endParaRPr>
          </a:p>
        </p:txBody>
      </p:sp>
      <p:sp>
        <p:nvSpPr>
          <p:cNvPr id="191" name="Shape 191"/>
          <p:cNvSpPr/>
          <p:nvPr/>
        </p:nvSpPr>
        <p:spPr>
          <a:xfrm>
            <a:off x="5760000" y="3051000"/>
            <a:ext cx="2653199" cy="728999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Увеличен срок предоставления </a:t>
            </a:r>
            <a:endParaRPr sz="14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поручительства по кредитам</a:t>
            </a:r>
            <a:endParaRPr sz="14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с 5 до 8 лет </a:t>
            </a:r>
            <a:endParaRPr sz="1400" b="0" strike="noStrike" spc="-1">
              <a:latin typeface="Arial"/>
              <a:ea typeface="Arial"/>
              <a:cs typeface="Arial"/>
            </a:endParaRPr>
          </a:p>
        </p:txBody>
      </p:sp>
      <p:pic>
        <p:nvPicPr>
          <p:cNvPr id="193" name="Shape 193"/>
          <p:cNvPicPr/>
          <p:nvPr/>
        </p:nvPicPr>
        <p:blipFill>
          <a:blip r:embed="rId4"/>
          <a:stretch/>
        </p:blipFill>
        <p:spPr>
          <a:xfrm>
            <a:off x="5560920" y="1893960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195" name="Shape 195"/>
          <p:cNvPicPr/>
          <p:nvPr/>
        </p:nvPicPr>
        <p:blipFill>
          <a:blip r:embed="rId4"/>
          <a:stretch/>
        </p:blipFill>
        <p:spPr>
          <a:xfrm>
            <a:off x="5560920" y="3060000"/>
            <a:ext cx="199080" cy="266039"/>
          </a:xfrm>
          <a:prstGeom prst="rect">
            <a:avLst/>
          </a:prstGeom>
          <a:ln w="0">
            <a:noFill/>
          </a:ln>
        </p:spPr>
      </p:pic>
      <p:sp>
        <p:nvSpPr>
          <p:cNvPr id="196" name="Shape 196"/>
          <p:cNvSpPr/>
          <p:nvPr/>
        </p:nvSpPr>
        <p:spPr>
          <a:xfrm>
            <a:off x="900000" y="2388960"/>
            <a:ext cx="2873880" cy="515879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«Кредитные каникулы» одобрены</a:t>
            </a:r>
            <a:endParaRPr sz="1400" b="0" strike="noStrike" spc="-1">
              <a:latin typeface="Arial"/>
              <a:ea typeface="Arial"/>
              <a:cs typeface="Arial"/>
            </a:endParaRPr>
          </a:p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48 субъектов МСП</a:t>
            </a:r>
            <a:endParaRPr sz="1400" b="0" strike="noStrike" spc="-1">
              <a:latin typeface="Arial"/>
              <a:ea typeface="Arial"/>
              <a:cs typeface="Arial"/>
            </a:endParaRPr>
          </a:p>
        </p:txBody>
      </p:sp>
      <p:sp>
        <p:nvSpPr>
          <p:cNvPr id="197" name="Shape 197"/>
          <p:cNvSpPr/>
          <p:nvPr/>
        </p:nvSpPr>
        <p:spPr>
          <a:xfrm>
            <a:off x="832680" y="1840320"/>
            <a:ext cx="4310999" cy="4860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Одобрено 25 микрозаймов на сумму 64 млн. рублей</a:t>
            </a:r>
            <a:endParaRPr sz="1400" b="0" strike="noStrike" spc="-1">
              <a:latin typeface="Arial"/>
              <a:ea typeface="Arial"/>
              <a:cs typeface="Arial"/>
            </a:endParaRPr>
          </a:p>
          <a:p>
            <a:pPr algn="ctr">
              <a:lnSpc>
                <a:spcPct val="100000"/>
              </a:lnSpc>
            </a:pPr>
            <a:endParaRPr sz="1400" b="0" strike="noStrike" spc="-1">
              <a:latin typeface="Arial"/>
              <a:ea typeface="Arial"/>
              <a:cs typeface="Arial"/>
            </a:endParaRPr>
          </a:p>
        </p:txBody>
      </p:sp>
      <p:pic>
        <p:nvPicPr>
          <p:cNvPr id="199" name="Shape 199"/>
          <p:cNvPicPr/>
          <p:nvPr/>
        </p:nvPicPr>
        <p:blipFill>
          <a:blip r:embed="rId4"/>
          <a:stretch/>
        </p:blipFill>
        <p:spPr>
          <a:xfrm>
            <a:off x="653040" y="1823400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201" name="Shape 201"/>
          <p:cNvPicPr/>
          <p:nvPr/>
        </p:nvPicPr>
        <p:blipFill>
          <a:blip r:embed="rId4"/>
          <a:stretch/>
        </p:blipFill>
        <p:spPr>
          <a:xfrm>
            <a:off x="631260" y="2955240"/>
            <a:ext cx="199080" cy="266039"/>
          </a:xfrm>
          <a:prstGeom prst="rect">
            <a:avLst/>
          </a:prstGeom>
          <a:ln w="0">
            <a:noFill/>
          </a:ln>
        </p:spPr>
      </p:pic>
      <p:pic>
        <p:nvPicPr>
          <p:cNvPr id="203" name="Shape 203"/>
          <p:cNvPicPr/>
          <p:nvPr/>
        </p:nvPicPr>
        <p:blipFill>
          <a:blip r:embed="rId5"/>
          <a:stretch/>
        </p:blipFill>
        <p:spPr>
          <a:xfrm>
            <a:off x="1260000" y="900000"/>
            <a:ext cx="2228039" cy="889920"/>
          </a:xfrm>
          <a:prstGeom prst="rect">
            <a:avLst/>
          </a:prstGeom>
          <a:ln w="0">
            <a:noFill/>
          </a:ln>
        </p:spPr>
      </p:pic>
      <p:pic>
        <p:nvPicPr>
          <p:cNvPr id="205" name="Shape 205"/>
          <p:cNvPicPr/>
          <p:nvPr/>
        </p:nvPicPr>
        <p:blipFill>
          <a:blip r:embed="rId4"/>
          <a:stretch/>
        </p:blipFill>
        <p:spPr>
          <a:xfrm>
            <a:off x="633600" y="2416808"/>
            <a:ext cx="199080" cy="266039"/>
          </a:xfrm>
          <a:prstGeom prst="rect">
            <a:avLst/>
          </a:prstGeom>
          <a:ln w="0">
            <a:noFill/>
          </a:ln>
        </p:spPr>
      </p:pic>
      <p:sp>
        <p:nvSpPr>
          <p:cNvPr id="206" name="Shape 206"/>
          <p:cNvSpPr/>
          <p:nvPr/>
        </p:nvSpPr>
        <p:spPr>
          <a:xfrm>
            <a:off x="915120" y="2936520"/>
            <a:ext cx="3044880" cy="303479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400" b="1" strike="noStrike" spc="-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Реструктуризированы 3 микрозайма</a:t>
            </a:r>
            <a:endParaRPr sz="1400" b="0" strike="noStrike" spc="-1">
              <a:latin typeface="Arial"/>
              <a:ea typeface="Arial"/>
              <a:cs typeface="Arial"/>
            </a:endParaRPr>
          </a:p>
        </p:txBody>
      </p:sp>
      <p:pic>
        <p:nvPicPr>
          <p:cNvPr id="208" name="Shape 208"/>
          <p:cNvPicPr/>
          <p:nvPr/>
        </p:nvPicPr>
        <p:blipFill>
          <a:blip r:embed="rId4"/>
          <a:stretch/>
        </p:blipFill>
        <p:spPr>
          <a:xfrm>
            <a:off x="5595923" y="3887681"/>
            <a:ext cx="199080" cy="266039"/>
          </a:xfrm>
          <a:prstGeom prst="rect">
            <a:avLst/>
          </a:prstGeom>
          <a:ln w="0">
            <a:noFill/>
          </a:ln>
        </p:spPr>
      </p:pic>
      <p:sp>
        <p:nvSpPr>
          <p:cNvPr id="209" name="Shape 209"/>
          <p:cNvSpPr/>
          <p:nvPr/>
        </p:nvSpPr>
        <p:spPr>
          <a:xfrm>
            <a:off x="5760000" y="3807442"/>
            <a:ext cx="3131871" cy="1168096"/>
          </a:xfrm>
          <a:prstGeom prst="rect">
            <a:avLst/>
          </a:prstGeom>
          <a:noFill/>
          <a:ln w="0">
            <a:noFill/>
          </a:ln>
        </p:spPr>
        <p:txBody>
          <a:bodyPr wrap="squar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sz="1400" b="1" strike="noStrike" spc="-1">
                <a:latin typeface="Calibri"/>
                <a:ea typeface="Calibri"/>
                <a:cs typeface="Calibri"/>
              </a:rPr>
              <a:t>Соглашение с Фондом развития промышленности Республики Мордовия. </a:t>
            </a:r>
          </a:p>
          <a:p>
            <a:pPr>
              <a:lnSpc>
                <a:spcPct val="100000"/>
              </a:lnSpc>
            </a:pPr>
            <a:r>
              <a:rPr sz="1400" b="1" spc="-1">
                <a:latin typeface="Calibri"/>
                <a:ea typeface="Calibri"/>
                <a:cs typeface="Calibri"/>
              </a:rPr>
              <a:t>П</a:t>
            </a:r>
            <a:r>
              <a:rPr sz="1400" b="1" strike="noStrike" spc="-1">
                <a:latin typeface="Calibri"/>
                <a:ea typeface="Calibri"/>
                <a:cs typeface="Calibri"/>
              </a:rPr>
              <a:t>оручительство обеспечивает до 50% от суммы займа.</a:t>
            </a:r>
          </a:p>
        </p:txBody>
      </p:sp>
      <p:sp>
        <p:nvSpPr>
          <p:cNvPr id="210" name="Shape 210"/>
          <p:cNvSpPr txBox="1"/>
          <p:nvPr/>
        </p:nvSpPr>
        <p:spPr>
          <a:xfrm>
            <a:off x="8750921" y="4865676"/>
            <a:ext cx="250390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1000">
                <a:latin typeface="Calibri"/>
                <a:ea typeface="Calibri"/>
                <a:cs typeface="Calibri"/>
              </a:rPr>
              <a:t>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Shape 213"/>
          <p:cNvPicPr/>
          <p:nvPr/>
        </p:nvPicPr>
        <p:blipFill>
          <a:blip r:embed="rId2"/>
          <a:stretch/>
        </p:blipFill>
        <p:spPr>
          <a:xfrm>
            <a:off x="0" y="0"/>
            <a:ext cx="9204480" cy="5141520"/>
          </a:xfrm>
          <a:prstGeom prst="rect">
            <a:avLst/>
          </a:prstGeom>
          <a:ln w="12700">
            <a:noFill/>
          </a:ln>
        </p:spPr>
      </p:pic>
      <p:sp>
        <p:nvSpPr>
          <p:cNvPr id="214" name="Shape 214"/>
          <p:cNvSpPr/>
          <p:nvPr/>
        </p:nvSpPr>
        <p:spPr>
          <a:xfrm>
            <a:off x="2112840" y="1081080"/>
            <a:ext cx="9141840" cy="455039"/>
          </a:xfrm>
          <a:prstGeom prst="rect">
            <a:avLst/>
          </a:prstGeom>
          <a:noFill/>
          <a:ln w="0">
            <a:noFill/>
          </a:ln>
        </p:spPr>
      </p:sp>
      <p:sp>
        <p:nvSpPr>
          <p:cNvPr id="215" name="Shape 215"/>
          <p:cNvSpPr/>
          <p:nvPr/>
        </p:nvSpPr>
        <p:spPr>
          <a:xfrm>
            <a:off x="2717921" y="346309"/>
            <a:ext cx="5735522" cy="644877"/>
          </a:xfrm>
          <a:prstGeom prst="rect">
            <a:avLst/>
          </a:prstGeom>
          <a:noFill/>
          <a:ln w="0">
            <a:noFill/>
          </a:ln>
        </p:spPr>
        <p:txBody>
          <a:bodyPr wrap="none" lIns="90000" tIns="45000" rIns="90000" bIns="4500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sz="1800" b="1" strike="noStrike" spc="-1">
                <a:solidFill>
                  <a:srgbClr val="FF0000"/>
                </a:solidFill>
                <a:latin typeface="Arial"/>
                <a:ea typeface="Arial"/>
                <a:cs typeface="Arial"/>
              </a:rPr>
              <a:t>Запасы сахара и соли в районах республики* </a:t>
            </a:r>
          </a:p>
          <a:p>
            <a:pPr>
              <a:lnSpc>
                <a:spcPct val="100000"/>
              </a:lnSpc>
            </a:pPr>
            <a:endParaRPr sz="1800" b="0" strike="noStrike" spc="-1">
              <a:latin typeface="Arial"/>
              <a:ea typeface="Arial"/>
              <a:cs typeface="Arial"/>
            </a:endParaRPr>
          </a:p>
        </p:txBody>
      </p:sp>
      <p:sp>
        <p:nvSpPr>
          <p:cNvPr id="216" name="Shape 216"/>
          <p:cNvSpPr txBox="1"/>
          <p:nvPr/>
        </p:nvSpPr>
        <p:spPr>
          <a:xfrm>
            <a:off x="5697940" y="4833999"/>
            <a:ext cx="2755502" cy="276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1200">
                <a:latin typeface="Times New Roman"/>
                <a:ea typeface="Times New Roman"/>
                <a:cs typeface="Times New Roman"/>
              </a:rPr>
              <a:t>*по состоянию на 23.03.2022г.</a:t>
            </a:r>
          </a:p>
        </p:txBody>
      </p:sp>
      <p:sp>
        <p:nvSpPr>
          <p:cNvPr id="217" name="Shape 217"/>
          <p:cNvSpPr txBox="1"/>
          <p:nvPr/>
        </p:nvSpPr>
        <p:spPr>
          <a:xfrm>
            <a:off x="8750921" y="4865676"/>
            <a:ext cx="300081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900">
                <a:latin typeface="Calibri"/>
                <a:ea typeface="Calibri"/>
                <a:cs typeface="Calibri"/>
              </a:rPr>
              <a:t>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Shape 220"/>
          <p:cNvPicPr/>
          <p:nvPr/>
        </p:nvPicPr>
        <p:blipFill>
          <a:blip r:embed="rId2"/>
          <a:stretch/>
        </p:blipFill>
        <p:spPr>
          <a:xfrm>
            <a:off x="-36360" y="0"/>
            <a:ext cx="9186120" cy="5141520"/>
          </a:xfrm>
          <a:prstGeom prst="rect">
            <a:avLst/>
          </a:prstGeom>
          <a:ln w="12700">
            <a:noFill/>
          </a:ln>
        </p:spPr>
      </p:pic>
      <p:pic>
        <p:nvPicPr>
          <p:cNvPr id="222" name="Shape 222"/>
          <p:cNvPicPr/>
          <p:nvPr/>
        </p:nvPicPr>
        <p:blipFill>
          <a:blip r:embed="rId3"/>
          <a:srcRect l="31098" t="18967" r="2440" b="15449"/>
          <a:stretch/>
        </p:blipFill>
        <p:spPr>
          <a:xfrm>
            <a:off x="2268360" y="555480"/>
            <a:ext cx="4201560" cy="2374200"/>
          </a:xfrm>
          <a:prstGeom prst="rect">
            <a:avLst/>
          </a:prstGeom>
          <a:ln w="12700">
            <a:noFill/>
          </a:ln>
        </p:spPr>
      </p:pic>
      <p:sp>
        <p:nvSpPr>
          <p:cNvPr id="223" name="Shape 223"/>
          <p:cNvSpPr/>
          <p:nvPr/>
        </p:nvSpPr>
        <p:spPr>
          <a:xfrm>
            <a:off x="760320" y="3147840"/>
            <a:ext cx="7846560" cy="426239"/>
          </a:xfrm>
          <a:prstGeom prst="rect">
            <a:avLst/>
          </a:prstGeom>
          <a:noFill/>
          <a:ln w="12700">
            <a:noFill/>
          </a:ln>
        </p:spPr>
        <p:txBody>
          <a:bodyPr lIns="0" tIns="0" rIns="0" bIns="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sz="2800" b="0" strike="noStrike" spc="-1">
                <a:solidFill>
                  <a:srgbClr val="000000"/>
                </a:solidFill>
                <a:latin typeface="PF Square Sans Pro Medium"/>
                <a:ea typeface="PF Square Sans Pro Medium"/>
                <a:cs typeface="PF Square Sans Pro Medium"/>
              </a:rPr>
              <a:t>Благодарю за внимание!</a:t>
            </a:r>
            <a:endParaRPr sz="2800" b="0" strike="noStrike" spc="-1">
              <a:latin typeface="Arial"/>
              <a:ea typeface="Arial"/>
              <a:cs typeface="Arial"/>
            </a:endParaRPr>
          </a:p>
        </p:txBody>
      </p:sp>
      <p:sp>
        <p:nvSpPr>
          <p:cNvPr id="224" name="Shape 224"/>
          <p:cNvSpPr txBox="1"/>
          <p:nvPr/>
        </p:nvSpPr>
        <p:spPr>
          <a:xfrm>
            <a:off x="8750921" y="4865676"/>
            <a:ext cx="300081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900">
                <a:latin typeface="Calibri"/>
                <a:ea typeface="Calibri"/>
                <a:cs typeface="Calibri"/>
              </a:rPr>
              <a:t>11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CC99"/>
      </a:accent1>
      <a:accent2>
        <a:srgbClr val="3333CC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Normal.dotm</Template>
  <TotalTime>2</TotalTime>
  <Words>433</Words>
  <Application>Microsoft Office PowerPoint</Application>
  <DocSecurity>0</DocSecurity>
  <PresentationFormat>Экран (16:9)</PresentationFormat>
  <Paragraphs>105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</cp:revision>
  <cp:lastPrinted>2022-03-25T05:03:07Z</cp:lastPrinted>
  <dcterms:modified xsi:type="dcterms:W3CDTF">2022-03-25T05:05:33Z</dcterms:modified>
</cp:coreProperties>
</file>