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8" r:id="rId1"/>
  </p:sldMasterIdLst>
  <p:notesMasterIdLst>
    <p:notesMasterId r:id="rId19"/>
  </p:notesMasterIdLst>
  <p:sldIdLst>
    <p:sldId id="351" r:id="rId2"/>
    <p:sldId id="315" r:id="rId3"/>
    <p:sldId id="352" r:id="rId4"/>
    <p:sldId id="316" r:id="rId5"/>
    <p:sldId id="317" r:id="rId6"/>
    <p:sldId id="319" r:id="rId7"/>
    <p:sldId id="322" r:id="rId8"/>
    <p:sldId id="323" r:id="rId9"/>
    <p:sldId id="324" r:id="rId10"/>
    <p:sldId id="325" r:id="rId11"/>
    <p:sldId id="326" r:id="rId12"/>
    <p:sldId id="328" r:id="rId13"/>
    <p:sldId id="327" r:id="rId14"/>
    <p:sldId id="329" r:id="rId15"/>
    <p:sldId id="330" r:id="rId16"/>
    <p:sldId id="331" r:id="rId17"/>
    <p:sldId id="332" r:id="rId18"/>
  </p:sldIdLst>
  <p:sldSz cx="9906000" cy="6858000" type="A4"/>
  <p:notesSz cx="7104063" cy="10234613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FCFCF"/>
    <a:srgbClr val="F2F2F2"/>
    <a:srgbClr val="D3E6F5"/>
    <a:srgbClr val="2E83C3"/>
    <a:srgbClr val="FFFFFF"/>
    <a:srgbClr val="C5ECF9"/>
    <a:srgbClr val="EBF4FB"/>
    <a:srgbClr val="77D3F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30" autoAdjust="0"/>
    <p:restoredTop sz="96433" autoAdjust="0"/>
  </p:normalViewPr>
  <p:slideViewPr>
    <p:cSldViewPr snapToGrid="0">
      <p:cViewPr varScale="1">
        <p:scale>
          <a:sx n="93" d="100"/>
          <a:sy n="93" d="100"/>
        </p:scale>
        <p:origin x="-1242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2994" y="10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4793" tIns="47396" rIns="94793" bIns="4739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4793" tIns="47396" rIns="94793" bIns="4739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873843A-8C09-411C-B16F-A60F2845795B}" type="datetimeFigureOut">
              <a:rPr lang="ru-RU"/>
              <a:pPr>
                <a:defRPr/>
              </a:pPr>
              <a:t>01.12.2020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58863" y="1281113"/>
            <a:ext cx="4986337" cy="3452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3" tIns="47396" rIns="94793" bIns="4739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4793" tIns="47396" rIns="94793" bIns="4739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4793" tIns="47396" rIns="94793" bIns="4739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4793" tIns="47396" rIns="94793" bIns="4739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4E1784A-BE28-4279-8422-05290E880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457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0201A5-8CD9-4844-8AA2-D830473D0DEF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EA3CAE-46F2-42A3-AAE4-D9E0E89F3085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86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0B9ADC-1EC1-4201-859C-7456B76FD014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B350DD-4A15-4522-A5AF-7F8C8E0539CE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27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9E42CD-E551-4B9E-AB9C-E7E01BD8DD62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48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64F2FE-B8EF-457A-BCE6-E5D5D5813668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68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D79627-3C86-4791-8DBB-D32ED79CBFE4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3891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E7B5EA-CA50-4FCC-A62F-7EDCF543707F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1D6B6A-BA7B-47BB-8751-007976661580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30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6FBD17D-C30E-4CC8-B707-80C61661AD1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50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415C27-1CF3-4E4D-A73D-0AAED9F1923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71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16689C-4A31-44C7-9308-7B06E4A3CCCF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491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FFD647-D6E9-47C4-8FEE-FEDCF8F951E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12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E503DA-A648-4BD9-A608-77F5FC8A5111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32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0B67FF-4952-4310-BD7B-4D5C107D4CA0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 </a:t>
            </a:r>
            <a:endParaRPr lang="ru-RU" altLang="ru-RU" smtClean="0"/>
          </a:p>
        </p:txBody>
      </p:sp>
      <p:sp>
        <p:nvSpPr>
          <p:cNvPr id="552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B1053A-B10F-4CCE-A18B-0FFD5585F98D}" type="slidenum">
              <a:rPr lang="ru-RU" alt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alt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 userDrawn="1"/>
        </p:nvGrpSpPr>
        <p:grpSpPr bwMode="auto">
          <a:xfrm>
            <a:off x="-9525" y="-7938"/>
            <a:ext cx="9936163" cy="6873876"/>
            <a:chOff x="-8466" y="-8468"/>
            <a:chExt cx="9171316" cy="6874935"/>
          </a:xfrm>
        </p:grpSpPr>
        <p:cxnSp>
          <p:nvCxnSpPr>
            <p:cNvPr id="5" name="Straight Connector 27"/>
            <p:cNvCxnSpPr/>
            <p:nvPr/>
          </p:nvCxnSpPr>
          <p:spPr>
            <a:xfrm flipV="1">
              <a:off x="5130343" y="4175239"/>
              <a:ext cx="4022249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8"/>
            <p:cNvCxnSpPr/>
            <p:nvPr/>
          </p:nvCxnSpPr>
          <p:spPr>
            <a:xfrm>
              <a:off x="7042560" y="-529"/>
              <a:ext cx="1219130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29"/>
            <p:cNvSpPr/>
            <p:nvPr/>
          </p:nvSpPr>
          <p:spPr>
            <a:xfrm>
              <a:off x="6891634" y="-529"/>
              <a:ext cx="2269750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30"/>
            <p:cNvSpPr/>
            <p:nvPr/>
          </p:nvSpPr>
          <p:spPr>
            <a:xfrm>
              <a:off x="7205209" y="-8468"/>
              <a:ext cx="1947384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31"/>
            <p:cNvSpPr/>
            <p:nvPr/>
          </p:nvSpPr>
          <p:spPr>
            <a:xfrm>
              <a:off x="6638137" y="3919613"/>
              <a:ext cx="2512991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32"/>
            <p:cNvSpPr/>
            <p:nvPr/>
          </p:nvSpPr>
          <p:spPr>
            <a:xfrm>
              <a:off x="7010323" y="-8468"/>
              <a:ext cx="214226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33"/>
            <p:cNvSpPr/>
            <p:nvPr/>
          </p:nvSpPr>
          <p:spPr>
            <a:xfrm>
              <a:off x="8295392" y="-8468"/>
              <a:ext cx="857200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34"/>
            <p:cNvSpPr/>
            <p:nvPr/>
          </p:nvSpPr>
          <p:spPr>
            <a:xfrm>
              <a:off x="8094646" y="-8468"/>
              <a:ext cx="1066739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35"/>
            <p:cNvSpPr/>
            <p:nvPr/>
          </p:nvSpPr>
          <p:spPr>
            <a:xfrm>
              <a:off x="8068270" y="4894488"/>
              <a:ext cx="1094580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7"/>
            <p:cNvSpPr/>
            <p:nvPr/>
          </p:nvSpPr>
          <p:spPr>
            <a:xfrm>
              <a:off x="-8466" y="-8468"/>
              <a:ext cx="863062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812" y="2404534"/>
            <a:ext cx="631227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812" y="4050835"/>
            <a:ext cx="631227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9F895-61B7-44FF-93F4-04849E6044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760E8-0E1E-4B77-A119-65A12847F3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2700869"/>
            <a:ext cx="687669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32679-486B-4D7D-92A5-B025B54FF5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401" y="2160589"/>
            <a:ext cx="3345451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637" y="2160590"/>
            <a:ext cx="3345453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5D661-4BAC-41C5-A49B-78526D2DF2B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399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88860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88860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FED00-CF33-499B-8CF5-64F1B4E80F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609600"/>
            <a:ext cx="6876690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4D482-5CD3-4391-98B8-370B4CD79E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A68D9-FBA0-4812-919C-57E02AD347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498604"/>
            <a:ext cx="3022697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8882" y="514926"/>
            <a:ext cx="366820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2777069"/>
            <a:ext cx="3022697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74BE5-57E0-435E-8E4C-8866241426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4800600"/>
            <a:ext cx="687669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0399" y="609600"/>
            <a:ext cx="6876690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5367338"/>
            <a:ext cx="687669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0FB54-D812-4F48-A7F8-E8BE716BB3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4470400"/>
            <a:ext cx="687669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DBDA0-46E1-4D0E-84E9-5F584B243D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22288" y="790575"/>
            <a:ext cx="4953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7310438" y="2886075"/>
            <a:ext cx="4953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2830" y="3632200"/>
            <a:ext cx="58714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470400"/>
            <a:ext cx="687669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D2965-DB7F-4AB2-9383-66FEDF81F0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931988"/>
            <a:ext cx="687669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31234-A99E-4A1E-857E-C43646FCEC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22288" y="790575"/>
            <a:ext cx="4953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7310438" y="2886075"/>
            <a:ext cx="4953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2A8D6-8492-4064-AAAF-9B38CADB1DF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69" y="609600"/>
            <a:ext cx="686992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93594-42EE-4BB6-94EA-702994E650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16A87-85D3-4FD9-B43F-D9A962C246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5421" y="609601"/>
            <a:ext cx="1060380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399" y="609601"/>
            <a:ext cx="5627945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1C2F9-96EA-462E-81A8-E66AA4DD8D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 userDrawn="1"/>
        </p:nvGrpSpPr>
        <p:grpSpPr bwMode="auto">
          <a:xfrm>
            <a:off x="0" y="-7938"/>
            <a:ext cx="9912350" cy="6865938"/>
            <a:chOff x="0" y="-7862"/>
            <a:chExt cx="12200307" cy="6865862"/>
          </a:xfrm>
        </p:grpSpPr>
        <p:sp>
          <p:nvSpPr>
            <p:cNvPr id="3" name="Isosceles Triangle 22"/>
            <p:cNvSpPr/>
            <p:nvPr userDrawn="1"/>
          </p:nvSpPr>
          <p:spPr>
            <a:xfrm>
              <a:off x="8108788" y="6067434"/>
              <a:ext cx="4075887" cy="790566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" name="Freeform 14"/>
            <p:cNvSpPr/>
            <p:nvPr userDrawn="1"/>
          </p:nvSpPr>
          <p:spPr>
            <a:xfrm>
              <a:off x="0" y="-7862"/>
              <a:ext cx="521699" cy="5697475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5" name="Straight Connector 19"/>
            <p:cNvCxnSpPr/>
            <p:nvPr/>
          </p:nvCxnSpPr>
          <p:spPr>
            <a:xfrm flipH="1">
              <a:off x="6487031" y="6256345"/>
              <a:ext cx="5713276" cy="601655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sosceles Triangle 22"/>
            <p:cNvSpPr/>
            <p:nvPr/>
          </p:nvSpPr>
          <p:spPr>
            <a:xfrm>
              <a:off x="11379659" y="5559439"/>
              <a:ext cx="812833" cy="1298561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60000"/>
                <a:lumOff val="4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Isosceles Triangle 22"/>
            <p:cNvSpPr/>
            <p:nvPr userDrawn="1"/>
          </p:nvSpPr>
          <p:spPr>
            <a:xfrm>
              <a:off x="10922440" y="6067434"/>
              <a:ext cx="1270051" cy="790566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40000"/>
                <a:lumOff val="6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sition Lines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360363" y="6886575"/>
            <a:ext cx="0" cy="71438"/>
          </a:xfrm>
          <a:prstGeom prst="line">
            <a:avLst/>
          </a:prstGeom>
          <a:noFill/>
          <a:ln w="3175">
            <a:solidFill>
              <a:schemeClr val="accent1"/>
            </a:solidFill>
            <a:round/>
            <a:headEnd/>
            <a:tailEnd/>
          </a:ln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10" name="Type of document"/>
          <p:cNvSpPr>
            <a:spLocks noGrp="1"/>
          </p:cNvSpPr>
          <p:nvPr>
            <p:ph type="body" sz="quarter" idx="18"/>
          </p:nvPr>
        </p:nvSpPr>
        <p:spPr>
          <a:xfrm>
            <a:off x="1" y="4486851"/>
            <a:ext cx="4549966" cy="654401"/>
          </a:xfrm>
        </p:spPr>
        <p:txBody>
          <a:bodyPr lIns="360000" tIns="72000" rIns="252000">
            <a:normAutofit/>
          </a:bodyPr>
          <a:lstStyle>
            <a:lvl1pPr>
              <a:lnSpc>
                <a:spcPct val="90000"/>
              </a:lnSpc>
              <a:spcBef>
                <a:spcPts val="0"/>
              </a:spcBef>
              <a:defRPr sz="1575">
                <a:latin typeface="+mn-lt"/>
                <a:sym typeface="+mn-lt"/>
              </a:defRPr>
            </a:lvl1pPr>
            <a:lvl2pPr>
              <a:lnSpc>
                <a:spcPct val="90000"/>
              </a:lnSpc>
              <a:spcBef>
                <a:spcPts val="0"/>
              </a:spcBef>
              <a:defRPr/>
            </a:lvl2pPr>
            <a:lvl3pPr>
              <a:lnSpc>
                <a:spcPct val="90000"/>
              </a:lnSpc>
              <a:spcBef>
                <a:spcPts val="0"/>
              </a:spcBef>
              <a:defRPr/>
            </a:lvl3pPr>
            <a:lvl4pPr>
              <a:lnSpc>
                <a:spcPct val="90000"/>
              </a:lnSpc>
              <a:spcBef>
                <a:spcPts val="0"/>
              </a:spcBef>
              <a:defRPr/>
            </a:lvl4pPr>
            <a:lvl5pPr>
              <a:lnSpc>
                <a:spcPct val="90000"/>
              </a:lnSpc>
              <a:spcBef>
                <a:spcPts val="0"/>
              </a:spcBef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Location, date"/>
          <p:cNvSpPr>
            <a:spLocks noGrp="1"/>
          </p:cNvSpPr>
          <p:nvPr>
            <p:ph type="body" sz="quarter" idx="16"/>
          </p:nvPr>
        </p:nvSpPr>
        <p:spPr>
          <a:xfrm>
            <a:off x="1" y="5596250"/>
            <a:ext cx="4549966" cy="720197"/>
          </a:xfrm>
        </p:spPr>
        <p:txBody>
          <a:bodyPr lIns="360000" tIns="0" rIns="252000" anchor="b">
            <a:no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 Narrow" pitchFamily="34" charset="0"/>
              <a:buNone/>
              <a:tabLst/>
              <a:defRPr sz="975" baseline="0">
                <a:latin typeface="+mn-lt"/>
                <a:sym typeface="+mn-lt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Project name"/>
          <p:cNvSpPr>
            <a:spLocks noGrp="1"/>
          </p:cNvSpPr>
          <p:nvPr>
            <p:ph type="title"/>
          </p:nvPr>
        </p:nvSpPr>
        <p:spPr>
          <a:xfrm>
            <a:off x="1" y="3904588"/>
            <a:ext cx="4549966" cy="582261"/>
          </a:xfrm>
        </p:spPr>
        <p:txBody>
          <a:bodyPr lIns="360000" rIns="252000" bIns="108000" anchor="b">
            <a:spAutoFit/>
          </a:bodyPr>
          <a:lstStyle>
            <a:lvl1pPr>
              <a:defRPr sz="2775" baseline="0">
                <a:latin typeface="+mj-lt"/>
                <a:sym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lient name"/>
          <p:cNvSpPr>
            <a:spLocks noGrp="1"/>
          </p:cNvSpPr>
          <p:nvPr>
            <p:ph type="body" sz="quarter" idx="19"/>
          </p:nvPr>
        </p:nvSpPr>
        <p:spPr>
          <a:xfrm>
            <a:off x="360001" y="540001"/>
            <a:ext cx="4189966" cy="646331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baseline="0">
                <a:latin typeface="+mn-lt"/>
                <a:sym typeface="+mn-lt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" hidden="1"/>
          <p:cNvSpPr>
            <a:spLocks noGrp="1"/>
          </p:cNvSpPr>
          <p:nvPr>
            <p:ph type="sldNum" sz="quarter" idx="20"/>
            <p:custDataLst>
              <p:tags r:id="rId2"/>
            </p:custDataLst>
          </p:nvPr>
        </p:nvSpPr>
        <p:spPr>
          <a:xfrm>
            <a:off x="9971088" y="182563"/>
            <a:ext cx="23812" cy="23812"/>
          </a:xfrm>
        </p:spPr>
        <p:txBody>
          <a:bodyPr wrap="none" lIns="0" tIns="0" rIns="0" bIns="0">
            <a:spAutoFit/>
          </a:bodyPr>
          <a:lstStyle>
            <a:lvl1pPr algn="l">
              <a:defRPr sz="150" b="0">
                <a:solidFill>
                  <a:schemeClr val="bg1">
                    <a:lumMod val="75000"/>
                  </a:schemeClr>
                </a:solidFill>
                <a:latin typeface="+mn-lt"/>
                <a:cs typeface="+mn-cs"/>
                <a:sym typeface="+mn-lt"/>
              </a:defRPr>
            </a:lvl1pPr>
          </a:lstStyle>
          <a:p>
            <a:pPr>
              <a:defRPr/>
            </a:pPr>
            <a:fld id="{35BF1D92-4603-4B63-A481-88C0E7E54E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Footer Placeholder" hidden="1"/>
          <p:cNvSpPr>
            <a:spLocks noGrp="1"/>
          </p:cNvSpPr>
          <p:nvPr>
            <p:ph type="ftr" sz="quarter" idx="21"/>
            <p:custDataLst>
              <p:tags r:id="rId3"/>
            </p:custDataLst>
          </p:nvPr>
        </p:nvSpPr>
        <p:spPr>
          <a:xfrm>
            <a:off x="9971088" y="228600"/>
            <a:ext cx="0" cy="23813"/>
          </a:xfrm>
        </p:spPr>
        <p:txBody>
          <a:bodyPr wrap="none" lIns="0" tIns="0" rIns="0" bIns="0" anchor="t" anchorCtr="0">
            <a:spAutoFit/>
          </a:bodyPr>
          <a:lstStyle>
            <a:lvl1pPr algn="l" rtl="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defRPr lang="en-US" sz="150" b="0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  <a:sym typeface="+mn-lt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 userDrawn="1"/>
        </p:nvPicPr>
        <p:blipFill>
          <a:blip r:embed="rId4"/>
          <a:srcRect l="5168" t="9190" r="75713" b="84872"/>
          <a:stretch>
            <a:fillRect/>
          </a:stretch>
        </p:blipFill>
        <p:spPr bwMode="auto">
          <a:xfrm>
            <a:off x="7781925" y="223838"/>
            <a:ext cx="14922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8002" y="720003"/>
            <a:ext cx="8535987" cy="747897"/>
          </a:xfrm>
        </p:spPr>
        <p:txBody>
          <a:bodyPr/>
          <a:lstStyle>
            <a:lvl1pPr>
              <a:tabLst>
                <a:tab pos="939404" algn="l"/>
              </a:tabLst>
              <a:defRPr>
                <a:latin typeface="+mj-lt"/>
                <a:sym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lide Number Placeholder" hidden="1"/>
          <p:cNvSpPr>
            <a:spLocks noGrp="1"/>
          </p:cNvSpPr>
          <p:nvPr>
            <p:ph type="sldNum" sz="quarter" idx="10"/>
            <p:custDataLst>
              <p:tags r:id="rId1"/>
            </p:custDataLst>
          </p:nvPr>
        </p:nvSpPr>
        <p:spPr>
          <a:xfrm>
            <a:off x="9971088" y="182563"/>
            <a:ext cx="23812" cy="23812"/>
          </a:xfrm>
        </p:spPr>
        <p:txBody>
          <a:bodyPr wrap="none" lIns="0" tIns="0" rIns="0" bIns="0">
            <a:spAutoFit/>
          </a:bodyPr>
          <a:lstStyle>
            <a:lvl1pPr algn="l">
              <a:defRPr sz="150" b="0">
                <a:solidFill>
                  <a:schemeClr val="bg1">
                    <a:lumMod val="75000"/>
                  </a:schemeClr>
                </a:solidFill>
                <a:latin typeface="+mn-lt"/>
                <a:cs typeface="+mn-cs"/>
                <a:sym typeface="+mn-lt"/>
              </a:defRPr>
            </a:lvl1pPr>
          </a:lstStyle>
          <a:p>
            <a:pPr>
              <a:defRPr/>
            </a:pPr>
            <a:fld id="{D101D020-2DCF-4882-9682-189B11612E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5" name="Footer Placeholder" hidden="1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9971088" y="228600"/>
            <a:ext cx="0" cy="23813"/>
          </a:xfrm>
        </p:spPr>
        <p:txBody>
          <a:bodyPr wrap="none" lIns="0" tIns="0" rIns="0" bIns="0" anchor="t" anchorCtr="0">
            <a:spAutoFit/>
          </a:bodyPr>
          <a:lstStyle>
            <a:lvl1pPr algn="l" rtl="0" fontAlgn="base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defRPr lang="en-US" sz="150" b="0" kern="120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  <a:sym typeface="+mn-lt"/>
              </a:defRPr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9525" y="-7938"/>
            <a:ext cx="9936163" cy="6873876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174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343" y="4175239"/>
              <a:ext cx="4022250" cy="268328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560" y="-529"/>
              <a:ext cx="1219130" cy="685905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634" y="-529"/>
              <a:ext cx="2269750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208" y="-8468"/>
              <a:ext cx="1947384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137" y="3919613"/>
              <a:ext cx="2512991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323" y="-8468"/>
              <a:ext cx="214226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392" y="-8468"/>
              <a:ext cx="857200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645" y="-8468"/>
              <a:ext cx="1066739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270" y="4894488"/>
              <a:ext cx="1094580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60400" y="609600"/>
            <a:ext cx="6877050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60400" y="2160588"/>
            <a:ext cx="6877050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6288" y="6042025"/>
            <a:ext cx="739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0400" y="6042025"/>
            <a:ext cx="50085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1825" y="6042025"/>
            <a:ext cx="555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092D1C-2742-4162-B87F-7C4254FE12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7" r:id="rId2"/>
    <p:sldLayoutId id="2147483706" r:id="rId3"/>
    <p:sldLayoutId id="2147483705" r:id="rId4"/>
    <p:sldLayoutId id="2147483704" r:id="rId5"/>
    <p:sldLayoutId id="2147483703" r:id="rId6"/>
    <p:sldLayoutId id="2147483702" r:id="rId7"/>
    <p:sldLayoutId id="2147483701" r:id="rId8"/>
    <p:sldLayoutId id="2147483700" r:id="rId9"/>
    <p:sldLayoutId id="2147483699" r:id="rId10"/>
    <p:sldLayoutId id="2147483709" r:id="rId11"/>
    <p:sldLayoutId id="2147483698" r:id="rId12"/>
    <p:sldLayoutId id="2147483710" r:id="rId13"/>
    <p:sldLayoutId id="2147483697" r:id="rId14"/>
    <p:sldLayoutId id="2147483696" r:id="rId15"/>
    <p:sldLayoutId id="2147483695" r:id="rId16"/>
    <p:sldLayoutId id="2147483711" r:id="rId17"/>
    <p:sldLayoutId id="2147483712" r:id="rId18"/>
    <p:sldLayoutId id="2147483713" r:id="rId19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2B9305301D5BC817399C927D11903A43B3ECBC41821559824A51AE31E17B53770A9DB685976DD8F7dBZ0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559A53099790BF66BA8EE6C79FEE63714AEC6AAA4FA62EA3A3064A94A53D5A3622AFE4FAAAA013A1xE50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hyperlink" Target="consultantplus://offline/ref=559A53099790BF66BA8EE6C79FEE63714AEC6AAA4FA62EA3A3064A94A53D5A3622AFE4FAAAA013A2xE56I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F5318929A0ADAD4CC70494D539AA3A5D23482BDEE6884DF0AF318B3DC4BD48ACA14F004F368B3373e5m4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ctrTitle"/>
          </p:nvPr>
        </p:nvSpPr>
        <p:spPr>
          <a:xfrm>
            <a:off x="1028700" y="2263775"/>
            <a:ext cx="7113588" cy="1646238"/>
          </a:xfrm>
        </p:spPr>
        <p:txBody>
          <a:bodyPr/>
          <a:lstStyle/>
          <a:p>
            <a:pPr algn="l" eaLnBrk="1" hangingPunct="1"/>
            <a:r>
              <a:rPr lang="ru-RU" sz="3200" b="1" smtClean="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МЕРЫ ПОДДЕРЖКИ В РАМКАХ ГОСУДАРСТВЕННЫХ ПРОГРАММ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 txBox="1">
            <a:spLocks/>
          </p:cNvSpPr>
          <p:nvPr/>
        </p:nvSpPr>
        <p:spPr bwMode="auto">
          <a:xfrm>
            <a:off x="547688" y="15875"/>
            <a:ext cx="876776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№1119 от 30.10.2014 «Об отборе субъектов Российской Федерации, имеющих право на получение государственной поддержки в форме субсидий на возмещение затрат на создание инфраструктуры индустриальных парков и технопарков»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2</a:t>
            </a:r>
          </a:p>
        </p:txBody>
      </p:sp>
      <p:sp>
        <p:nvSpPr>
          <p:cNvPr id="23555" name="Прямоугольник 14"/>
          <p:cNvSpPr>
            <a:spLocks noChangeArrowheads="1"/>
          </p:cNvSpPr>
          <p:nvPr/>
        </p:nvSpPr>
        <p:spPr bwMode="auto">
          <a:xfrm>
            <a:off x="835025" y="1033463"/>
            <a:ext cx="32432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17675"/>
            <a:ext cx="3849687" cy="2762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Российской Федерации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39950"/>
            <a:ext cx="3849687" cy="5349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затрат на создание инфраструктуры индустриальных парков и технопарков в размере не более объема налогов и таможенных пошлин, уплаченных резидентами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1813" y="3552825"/>
            <a:ext cx="3849687" cy="1192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defRPr/>
            </a:pPr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Условия отбора субъектов для получения субсидии: </a:t>
            </a: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Паспорт парка должен соответствовать заданным требованиям в отношении совокупной выручки резидентов, количества высокопроизводительных рабочих мест, количества резидентов парка и совокупной добавленной стоимости.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4513" y="2814638"/>
            <a:ext cx="3849687" cy="598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Виды затрат в отношении которых может быть получена поддержка: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создание инфраструктуры парков, включая инженерную, технологическую и транспортную инфраструктуру, предназначенную для резидентов парков.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50863" y="1311275"/>
            <a:ext cx="3849687" cy="257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Субсидирование из федерального бюджета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84763" y="1347788"/>
            <a:ext cx="4292600" cy="3889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Российской Федерации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Направляет ответственному исполнителю заявку на возмещение затрат 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84763" y="2184400"/>
            <a:ext cx="4292600" cy="5349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Ответственный исполнитель (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или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Минкомсвязь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Рассматривает заявку в течение 25 раб. дней;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Направляет заявку и проект акта Правительства РФ на согласование в Минфин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084763" y="3205163"/>
            <a:ext cx="4292600" cy="10683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Минфин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Рассматривает документы;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Направляет запрос федеральным органам исполнительной власти в отношении бюджетных ассигнований на соответствующие цели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3. Направляет ответственному исполнителю заключение об обоснованности включения парка в перечень проектов и согласованный проект акта Правительства РФ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084763" y="4759325"/>
            <a:ext cx="4292600" cy="4699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Ответственный исполнитель (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или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Минкомсвязь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Вносит в Правительство РФ согласованный проект акта</a:t>
            </a:r>
          </a:p>
        </p:txBody>
      </p:sp>
      <p:sp>
        <p:nvSpPr>
          <p:cNvPr id="23565" name="Прямоугольник 63"/>
          <p:cNvSpPr>
            <a:spLocks noChangeArrowheads="1"/>
          </p:cNvSpPr>
          <p:nvPr/>
        </p:nvSpPr>
        <p:spPr bwMode="auto">
          <a:xfrm>
            <a:off x="5084763" y="1033463"/>
            <a:ext cx="4292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ПРОЦЕДУРА ОТБОРА СУБЪЕКТОВ ДЛЯ ПОЛУЧЕНИЯ СУБСИДИЙ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84763" y="5680075"/>
            <a:ext cx="4292600" cy="396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Правительство РФ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Принятие решений об отборе субъектов для получения субсидий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31813" y="4884738"/>
            <a:ext cx="3849687" cy="1192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defRPr/>
            </a:pPr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Arial" charset="0"/>
              </a:rPr>
              <a:t>Возмещение затрат не осуществляется в случае, если: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строительство объектов инфраструктуры индустриального парка или технопарка осуществляется в рамках инвестиционных программ естественных монополий;</a:t>
            </a:r>
          </a:p>
          <a:p>
            <a:pPr algn="jus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создание инфраструктуры предназначено для обеспечения деятельности юридического лица по добыче полезных ископаемых и производства подакцизных товаров, за исключением производства автомобилей легковых и мотоциклов.</a:t>
            </a:r>
          </a:p>
        </p:txBody>
      </p:sp>
      <p:cxnSp>
        <p:nvCxnSpPr>
          <p:cNvPr id="41" name="Прямая со стрелкой 40"/>
          <p:cNvCxnSpPr>
            <a:stCxn id="14" idx="2"/>
            <a:endCxn id="19" idx="0"/>
          </p:cNvCxnSpPr>
          <p:nvPr/>
        </p:nvCxnSpPr>
        <p:spPr>
          <a:xfrm flipH="1">
            <a:off x="7231063" y="1736725"/>
            <a:ext cx="0" cy="4476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9" idx="2"/>
            <a:endCxn id="32" idx="0"/>
          </p:cNvCxnSpPr>
          <p:nvPr/>
        </p:nvCxnSpPr>
        <p:spPr>
          <a:xfrm flipH="1">
            <a:off x="7231063" y="2719388"/>
            <a:ext cx="0" cy="4857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2" idx="2"/>
            <a:endCxn id="56" idx="0"/>
          </p:cNvCxnSpPr>
          <p:nvPr/>
        </p:nvCxnSpPr>
        <p:spPr>
          <a:xfrm>
            <a:off x="7231063" y="4273550"/>
            <a:ext cx="0" cy="4857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56" idx="2"/>
            <a:endCxn id="23" idx="0"/>
          </p:cNvCxnSpPr>
          <p:nvPr/>
        </p:nvCxnSpPr>
        <p:spPr>
          <a:xfrm>
            <a:off x="7231063" y="5229225"/>
            <a:ext cx="0" cy="45085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 txBox="1">
            <a:spLocks/>
          </p:cNvSpPr>
          <p:nvPr/>
        </p:nvSpPr>
        <p:spPr bwMode="auto">
          <a:xfrm>
            <a:off x="547688" y="15875"/>
            <a:ext cx="876776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614 от 22.06.2015 «Об особенностях создания территорий опережающего социально-экономического развития на территориях монопрофильных муниципальных образований Российской Федерации (моногородов)»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3</a:t>
            </a:r>
          </a:p>
        </p:txBody>
      </p:sp>
      <p:sp>
        <p:nvSpPr>
          <p:cNvPr id="25603" name="Прямоугольник 14"/>
          <p:cNvSpPr>
            <a:spLocks noChangeArrowheads="1"/>
          </p:cNvSpPr>
          <p:nvPr/>
        </p:nvSpPr>
        <p:spPr bwMode="auto">
          <a:xfrm>
            <a:off x="835025" y="1033463"/>
            <a:ext cx="324326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1695450"/>
            <a:ext cx="3849687" cy="8763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Территории опережающего развития создаются: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 границах моногорода, утвержденных законом субъекта Российской;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10 лет (срок существования территории опережающего развития может быть продлен на 5 лет по решению Правительства Российской Федерации)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2698750"/>
            <a:ext cx="3849687" cy="33782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defRPr/>
            </a:pPr>
            <a:r>
              <a:rPr lang="ru-RU" sz="900" b="1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Требования к инвестиционным проектам, реализуемым резидентами территории опережающего развития: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количество создаваемых рабочих мест – не менее 20 единиц в течение первого года после включения в реестр резидентов ТОР;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объем капитальных вложений – не менее 5 млн. рублей в течение первого года после включения в реестр резидентов ТОР;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в результате реализации инвестиционного проекта не предусматривается исполнение контрактов, заключенных с градообразующей организацией моногорода или ее дочерними организациями, и (или) получение выручки от реализации товаров, оказания услуг градообразующей организации моногорода или ее дочерним организациям в объеме, превышающем 50 процентов всей выручки;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реализация инвестиционного проекта не предусматривает привлечения иностранной рабочей силы в количестве, превышающем 25 процентов общей численности работников;</a:t>
            </a:r>
          </a:p>
          <a:p>
            <a:pPr algn="just" fontAlgn="t">
              <a:buFont typeface="Arial" charset="0"/>
              <a:buChar char="•"/>
              <a:defRPr/>
            </a:pPr>
            <a:r>
              <a:rPr lang="ru-RU" sz="9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rPr>
              <a:t>в результате реализации инвестиционного проекта не предусматривается производство подакцизных товаров (за исключением легковых автомобилей и мотоциклов), а также производство товаров и (или) оказание услуг по указанным видам экономической деятельности;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50863" y="1311275"/>
            <a:ext cx="3849687" cy="257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территории опережающего социально-экономического развития на территориях моногородов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84763" y="1306513"/>
            <a:ext cx="4292600" cy="5397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Высшее должностное лицо Субъекта Российской Федерации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в Минэкономразвития России заявки о создании территории опережающего развития, согласованную с главой моногорода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84763" y="2122488"/>
            <a:ext cx="4292600" cy="5365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Минэкономразвития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комиссии в целях рассмотрения заявок а также вопросов о продлении срока существования территории опережающего развития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5084763" y="2882900"/>
            <a:ext cx="4292600" cy="18923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поступивших заявок с прилагаемыми документами и проведение их оценки на предмет: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соответствия содержания заявки правилам;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соответствия предусмотренным целям создания территорий опережающего развития;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необходимости и достаточности предложений по минимальному объему капитальных вложений, минимальному количеству создаваемых новых постоянных рабочих мест и перечню допустимых видов экономической деятельности, сформированных в отношении инвестиционных проектов;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наличия рисков создания дополнительных расходных обязательств бюджетов бюджетной системы Российской Федерации в связи с созданием территории опережающего развития.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5084763" y="4992688"/>
            <a:ext cx="4292600" cy="4699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Минэкономразвития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Подготовка и предоставление в Правительство РФ предложения по созданию территории опережающего развития</a:t>
            </a:r>
          </a:p>
        </p:txBody>
      </p:sp>
      <p:sp>
        <p:nvSpPr>
          <p:cNvPr id="25611" name="Прямоугольник 63"/>
          <p:cNvSpPr>
            <a:spLocks noChangeArrowheads="1"/>
          </p:cNvSpPr>
          <p:nvPr/>
        </p:nvSpPr>
        <p:spPr bwMode="auto">
          <a:xfrm>
            <a:off x="5084763" y="1033463"/>
            <a:ext cx="42926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ПРОЦЕДУРА СОЗДАНИЯ ТОСЭР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084763" y="5680075"/>
            <a:ext cx="4292600" cy="396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Правительство РФ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Решение о создании территории опережающего развития, принимаемое в форме постановления</a:t>
            </a:r>
          </a:p>
        </p:txBody>
      </p:sp>
      <p:cxnSp>
        <p:nvCxnSpPr>
          <p:cNvPr id="41" name="Прямая со стрелкой 40"/>
          <p:cNvCxnSpPr>
            <a:stCxn id="14" idx="2"/>
            <a:endCxn id="19" idx="0"/>
          </p:cNvCxnSpPr>
          <p:nvPr/>
        </p:nvCxnSpPr>
        <p:spPr>
          <a:xfrm flipH="1">
            <a:off x="7231063" y="1846263"/>
            <a:ext cx="0" cy="27622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9" idx="2"/>
            <a:endCxn id="32" idx="0"/>
          </p:cNvCxnSpPr>
          <p:nvPr/>
        </p:nvCxnSpPr>
        <p:spPr>
          <a:xfrm>
            <a:off x="7231063" y="2659063"/>
            <a:ext cx="0" cy="22383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32" idx="2"/>
            <a:endCxn id="56" idx="0"/>
          </p:cNvCxnSpPr>
          <p:nvPr/>
        </p:nvCxnSpPr>
        <p:spPr>
          <a:xfrm>
            <a:off x="7231063" y="4775200"/>
            <a:ext cx="0" cy="2174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56" idx="2"/>
            <a:endCxn id="23" idx="0"/>
          </p:cNvCxnSpPr>
          <p:nvPr/>
        </p:nvCxnSpPr>
        <p:spPr>
          <a:xfrm>
            <a:off x="7231063" y="5462588"/>
            <a:ext cx="0" cy="2174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 txBox="1">
            <a:spLocks/>
          </p:cNvSpPr>
          <p:nvPr/>
        </p:nvSpPr>
        <p:spPr bwMode="auto">
          <a:xfrm>
            <a:off x="547688" y="15875"/>
            <a:ext cx="876776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Государственная программа Российской Федерации «Экономическое развитие и инновационная экономика», утвержденная Постановлением Правительства Российской Федерации от 15 апреля 2014 г. </a:t>
            </a:r>
            <a:r>
              <a:rPr lang="en-US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N</a:t>
            </a: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316 (с изменениями, утвержденными Постановлением Правительства Российской Федерации от 26 декабря 2015 г. </a:t>
            </a:r>
            <a:r>
              <a:rPr lang="en-US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N</a:t>
            </a: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1452)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4</a:t>
            </a:r>
          </a:p>
        </p:txBody>
      </p:sp>
      <p:sp>
        <p:nvSpPr>
          <p:cNvPr id="27651" name="Прямоугольник 14"/>
          <p:cNvSpPr>
            <a:spLocks noChangeArrowheads="1"/>
          </p:cNvSpPr>
          <p:nvPr/>
        </p:nvSpPr>
        <p:spPr bwMode="auto">
          <a:xfrm>
            <a:off x="547688" y="923925"/>
            <a:ext cx="3243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509713"/>
            <a:ext cx="8712200" cy="3667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 Российской Федерации, прошедший конкурсный отбор в порядке и на условиях, которые установлены Министерством экономического развития Российской Федерации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1943100"/>
            <a:ext cx="8712200" cy="3825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оказание финансовой поддержки на исполнение расходных обязательств, возникающих при выполнении органами государственной власти субъектов Российской Федерации полномочий по государственной поддержке малого и среднего предпринимательства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3033713"/>
            <a:ext cx="8712200" cy="10112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утвержденных государственной программы (подпрограммы);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в бюджете субъекта Российской Федерации и (или) муниципальном бюджете на текущий финансовый год и плановый период бюджетных ассигнований на исполнение соответствующего расходного обязательства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использование типовой проектной документации, которая разработана для аналогичного объекта капитального строительства и информация о которой внесена в реестр типовой проектной документации (при наличии такой документации), - в отношении субсидий, за счет которых осуществляется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строительства объектов капитального строительства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7688" y="2408238"/>
            <a:ext cx="8712200" cy="5445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Виды затрат в отношении которых может быть получена поддержка: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создание и (или) развитие инфраструктуры поддержки субъектов малого и среднего предпринимательства;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поддержку субъектов малого и среднего предпринимательства, относящихся к различным категориям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47688" y="4789488"/>
            <a:ext cx="8712200" cy="18288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соответствие предусмотренных мероприятий указанным видам затрат;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соблюдение условий предоставления субсидий;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hlinkClick r:id="rId3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согласия субъекта с условиями конкурсного отбора;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обязательства субъекта по обеспечению соответствия значений показателей, устанавливаемых соответствующих государственными программами (подпрограммами);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определение органа исполнительной власти субъекта, уполномоченного на взаимодействие с Министерством экономического развития Российской Федерации по реализации мероприятий государственной поддержки малого и среднего предпринимательства;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обязательства субъекта Российской Федерации по обеспечению размещения в региональных и муниципальных информационных системах, порталах и ресурсах необходимой информации;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обязательства субъекта по исполнению законодательства Российской Федерации о контрактной системе в сфере закупок товаров, работ, услуг для обеспечения государственных и муниципальных нужд, в случае если такие закупки предусмотрены при использовании субсидии;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соблюдение в отношении субсидий, распределяемых между бюджетами субъектов в очередном финансовом году на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мероприятий необходимых условий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hlinkClick r:id="rId4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204913"/>
            <a:ext cx="8712200" cy="220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27658" name="Прямоугольник 36"/>
          <p:cNvSpPr>
            <a:spLocks noChangeArrowheads="1"/>
          </p:cNvSpPr>
          <p:nvPr/>
        </p:nvSpPr>
        <p:spPr bwMode="auto">
          <a:xfrm>
            <a:off x="547688" y="4502150"/>
            <a:ext cx="54562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КРИТЕРИИ КОНКУРСНОГО ОТБОРА СУБЪЕКТОВ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125913"/>
            <a:ext cx="8712200" cy="2714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Уровень </a:t>
            </a: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софинансирования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расходных обязательств: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не менее 80% но не более 95% расходного обязательства субъекта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831 от 11.08.2015 «Об утверждении Правил предоставления субсидий из федерального бюджета российским организациям - управляющим компаниям индустриальных (промышленных) парков и (или) технопарков на возмещение части затрат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(Внешэкономбанк)" в 2013 - 2016 годах на реализацию инвестиционных проектов создания объектов индустриальных (промышленных) парков и (или) технопарков»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5</a:t>
            </a:r>
          </a:p>
        </p:txBody>
      </p:sp>
      <p:sp>
        <p:nvSpPr>
          <p:cNvPr id="29699" name="Прямоугольник 14"/>
          <p:cNvSpPr>
            <a:spLocks noChangeArrowheads="1"/>
          </p:cNvSpPr>
          <p:nvPr/>
        </p:nvSpPr>
        <p:spPr bwMode="auto">
          <a:xfrm>
            <a:off x="547688" y="1727200"/>
            <a:ext cx="32432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2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2359025"/>
            <a:ext cx="8712200" cy="2365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Управляющие компании индустриальных (промышленных) парков и (или) технопарков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720975"/>
            <a:ext cx="8712200" cy="4540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части затрат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(Внешэкономбанк)» в 2013-2016 годах на реализацию инвестиционных проектов создания объектов парков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4164013"/>
            <a:ext cx="8712200" cy="7080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Для заключения договора управляющая компания в установленный срок представляет в Министерство промышленности и торговли Российской Федерации заявку сформированную в установленной форме.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7688" y="3303588"/>
            <a:ext cx="8712200" cy="7318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 к инвестиционному проекту: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Целью проекта является создание коммунальной, транспортной и технологической инфраструктуры, а также зданий, строений и сооружений, предназначенных для резидентов парка;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инвестиционного проекта будет способствовать решению задач и достижению целевых показателей и индикаторов государственной программы Российской Федерации «Развитие промышленности и повышение ее конкурентоспособности».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2008188"/>
            <a:ext cx="8712200" cy="220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997450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-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затрат, уплаченных компанией на выплату процентов по кредитам, но не более 0,9 ключевой ставки ЦБ</a:t>
            </a:r>
            <a:endParaRPr lang="ru-RU" sz="900" b="1" i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- 0,9 ключевой ставки ЦБ, но не более чем из расчета 4% годовых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7688" y="5664200"/>
            <a:ext cx="8712200" cy="8001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не предоставляются в отношении: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просроченной ссудной задолженности;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задолженности, образовавшейся в результате оплаты расходов, не относящихся к инвестиционным расходам на реализацию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задолженности, по которой управляющая компания получала из иных бюджетов бюджетной системы Российской Федерации средства на возмещение части затрат на уплату процентов по субсидируемым кредитным договорам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3 от 03.01.2014 «Об утверждении Правил предоставления субсидий из федерального бюджета российским организациям на компенсацию части затрат на уплату процентов по кредитам, полученным в российских кредитных организациях в 2014 - 2016 годах на реализацию новых комплексных инвестиционных проектов по приоритетным направлениям гражданской промышленности в рамках подпрограммы «Обеспечение реализации государственной программы» 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6</a:t>
            </a:r>
          </a:p>
        </p:txBody>
      </p:sp>
      <p:sp>
        <p:nvSpPr>
          <p:cNvPr id="31747" name="Прямоугольник 14"/>
          <p:cNvSpPr>
            <a:spLocks noChangeArrowheads="1"/>
          </p:cNvSpPr>
          <p:nvPr/>
        </p:nvSpPr>
        <p:spPr bwMode="auto">
          <a:xfrm>
            <a:off x="547688" y="1411288"/>
            <a:ext cx="324326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8712200" cy="4445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реализующие новые комплексные инвестиционные проекты по приоритетным направлениям гражданской промышленности в рамках подпрограммы "Обеспечение реализации государственной программы" государственной программы Российской Федерации "Развитие промышленности и повышение ее конкурентоспособности"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25700"/>
            <a:ext cx="8712200" cy="3000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части затрат на уплату процентов по кредитам, полученным в российских кредитных организациях в 2014 - 2016 годах и направленным на осуществление соответствующих инвестиционных проектов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479800"/>
            <a:ext cx="8712200" cy="5699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финансовая эффективность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бюджетная эффективность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социально-экономическая эффективность инвестиционного проекта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35275"/>
            <a:ext cx="8712200" cy="5349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внесение инвестиционного проекта в перечень комплексных инвестиционных проектов по приоритетным направлениям гражданской промышленности.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Основанием для включения инвестиционного проекта в перечень служит решение межведомственной комиссии, принимаемое по результатам конкурсного отбора, проводимого Министерством промышленности и торговли.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8712200" cy="1476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6100" y="4162425"/>
            <a:ext cx="8712200" cy="6016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–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0,7 от ключевой ставки ЦБ (если процентная ставка по кредиту больше или равна ключевой ставке) или 0,7 размера затрат организации на уплату процентов (если процентная ставка по кредиту меньше ключевой ставки) </a:t>
            </a:r>
            <a:endParaRPr lang="ru-RU" sz="900" b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- 0,9 ключевой ставки ЦБ, но не более чем из расчета 4% годовых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870450"/>
            <a:ext cx="8712200" cy="1809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1755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8350" y="5780088"/>
            <a:ext cx="1822450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заявки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16238" y="5781675"/>
            <a:ext cx="1824037" cy="7048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заявки и подготовка (для комиссии) предложения по количеству победителей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64125" y="5780088"/>
            <a:ext cx="1824038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Осуществление оценки проектов, участвующих в конкурсе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213600" y="5780088"/>
            <a:ext cx="1822450" cy="703262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Включение проекта в соответствующий  перечень 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2590800" y="6130925"/>
            <a:ext cx="325438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740275" y="6130925"/>
            <a:ext cx="323850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>
            <a:off x="6888163" y="6130925"/>
            <a:ext cx="325437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5160963"/>
            <a:ext cx="8712200" cy="1825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1044 от 11.10.2014 «Об утверждении программы поддержки инвестиционных проектов, реализуемых на территории Российской Федерации на основе проектного финансирования»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7</a:t>
            </a:r>
          </a:p>
        </p:txBody>
      </p:sp>
      <p:sp>
        <p:nvSpPr>
          <p:cNvPr id="33795" name="Прямоугольник 14"/>
          <p:cNvSpPr>
            <a:spLocks noChangeArrowheads="1"/>
          </p:cNvSpPr>
          <p:nvPr/>
        </p:nvSpPr>
        <p:spPr bwMode="auto">
          <a:xfrm>
            <a:off x="547688" y="78740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ПРОГРАММЫ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39223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кредитных средств: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реализующие инвестиционные проекты на территории Российской Федерации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1741488"/>
            <a:ext cx="8712200" cy="3778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программы: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создание механизма поддержки инвестиционных проектов на основе проектного финансирования, способствующего увеличению объемов кредитования организаций реального сектора экономики на долгосрочных и льготных условиях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333750"/>
            <a:ext cx="8712200" cy="9445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межведомственной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инвестиционного проекта на основе проектного финансирования;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расположение на территории Российской Федерации производственной площадки инвестиционного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инвестиционного проекта в одном из приоритетных отраслей экономики;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полная стоимость проекта (сумма всех затрат, за исключение процентов по кредитам) – не менее 1 млрд. рублей и не более 20 млрд. рублей;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Финансирование не более 80% полной стоимости инвестиционного проекта за счет заемных средств;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251075"/>
            <a:ext cx="8712200" cy="958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Базовые условия предоставления кредитных средств: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кредиты предоставляются российскими кредитными организациями и международными финансовыми организациями, отобранными для участия в программе, а также Внешэкономбанком;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кредиты предоставляются в российских рублях;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размер процентной ставки = не более, чем процентная ставка ЦБ + 2,5%; 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кредитный договор предусматривает право банка на изменение ставки по кредиту в случае изменения процентной ставки ЦБ;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кредит является целевым и может быть использован только для финансирования инвестиционного проекта, отобранного для участия в программе.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084263"/>
            <a:ext cx="8712200" cy="176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 в рамках программы: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кредитных средств организациям на долгосрочных и льготных условиях</a:t>
            </a:r>
          </a:p>
        </p:txBody>
      </p:sp>
      <p:sp>
        <p:nvSpPr>
          <p:cNvPr id="33801" name="Прямоугольник 11"/>
          <p:cNvSpPr>
            <a:spLocks noChangeArrowheads="1"/>
          </p:cNvSpPr>
          <p:nvPr/>
        </p:nvSpPr>
        <p:spPr bwMode="auto">
          <a:xfrm>
            <a:off x="546100" y="4449763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ОТБОРА ИНВЕСТИЦИОННЫХ ПРОЕКТОВ ДЛЯ УЧАСТИЯ В ПРОГРАММЕ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4764088"/>
            <a:ext cx="1538288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ИНИЦИАТОР ПРОЕКТА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Предоставляет необходимые документы по проекту в соответствии с перечнем, установленным уполномоченным банком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325688" y="4764088"/>
            <a:ext cx="1639887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УПОЛНОМОЧЕННЫЙ БАНК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Рассматривает документы, проводит проверку проекта и инициатора, принимает решение о предоставлении кредита, направляет документы к комиссию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205288" y="4764088"/>
            <a:ext cx="1631950" cy="14557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РАБОЧИЙ ОРГАН МЕЖВЕДОМСТВЕННОЙ КОМИССИИ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Направляет документы в заинтересованный федеральный орган, запрашивает у уполномоченного банка дополнительные/недостающие документы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076950" y="4768850"/>
            <a:ext cx="1443038" cy="14509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ЗАИНТЕРЕСОВАННЫЙ ФЕДЕРАЛЬНЫЙ ОРГАН*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Представляет в межведомственную комиссию  заключение о целесообразности участия проекта в программе 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2084388" y="5492750"/>
            <a:ext cx="2413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3965575" y="5492750"/>
            <a:ext cx="239713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>
            <a:off x="5837238" y="5492750"/>
            <a:ext cx="239712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Скругленный прямоугольник 72"/>
          <p:cNvSpPr/>
          <p:nvPr/>
        </p:nvSpPr>
        <p:spPr>
          <a:xfrm>
            <a:off x="7761288" y="4768850"/>
            <a:ext cx="1497012" cy="14509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МЕЖВЕДОМСТВЕННАЯ 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Принимает решение об отборе инвестиционного проекта для участия в программе</a:t>
            </a:r>
          </a:p>
        </p:txBody>
      </p:sp>
      <p:cxnSp>
        <p:nvCxnSpPr>
          <p:cNvPr id="74" name="Прямая со стрелкой 73"/>
          <p:cNvCxnSpPr>
            <a:stCxn id="21" idx="3"/>
            <a:endCxn id="73" idx="1"/>
          </p:cNvCxnSpPr>
          <p:nvPr/>
        </p:nvCxnSpPr>
        <p:spPr>
          <a:xfrm>
            <a:off x="7519988" y="5494338"/>
            <a:ext cx="2413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11" name="TextBox 78"/>
          <p:cNvSpPr txBox="1">
            <a:spLocks noChangeArrowheads="1"/>
          </p:cNvSpPr>
          <p:nvPr/>
        </p:nvSpPr>
        <p:spPr bwMode="auto">
          <a:xfrm>
            <a:off x="546100" y="6326188"/>
            <a:ext cx="8694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00">
                <a:latin typeface="Calibri" pitchFamily="34" charset="0"/>
                <a:cs typeface="Times New Roman" pitchFamily="18" charset="0"/>
              </a:rPr>
              <a:t>* Федеральный орган исполнительной власти, осуществляющий функции по выработке государственной политики и нормативно-правовому регулированию в сфере реализации инвестиционного проекта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12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214 от 12.03.2015 г. «Об утверждении Правил предоставления в 2015 году субсидий из федерального бюджета организациям промышленности для возмещения части затрат, понесенных в 2015 году на уплату процентов по кредитам, полученным в российских кредитных организациях и государственной корпорации «Банк развития и внешнеэкономической деятельности (Внешэкономбанк)», а также в международных финансовых организациях, созданных в соответствии с международными договорами, в которых участвует Российская Федерация, на пополнение оборотных средств и (или) на финансирование текущей производственной деятельности»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8</a:t>
            </a:r>
          </a:p>
        </p:txBody>
      </p:sp>
      <p:sp>
        <p:nvSpPr>
          <p:cNvPr id="35843" name="Прямоугольник 14"/>
          <p:cNvSpPr>
            <a:spLocks noChangeArrowheads="1"/>
          </p:cNvSpPr>
          <p:nvPr/>
        </p:nvSpPr>
        <p:spPr bwMode="auto">
          <a:xfrm>
            <a:off x="547688" y="1820863"/>
            <a:ext cx="324326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2443163"/>
            <a:ext cx="8712200" cy="4429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 гражданской промышленности, осуществляющие деятельность в указанных сферах и которые включены в перечень системообразующих организаций, утвержденный решением Правительственной комиссии по экономическому развитию и интеграции, либо в перечень организаций, оказывающих существенной влияние на отрасли промышленности и торговли, утвержденный Министерством промышленности и торговли Российской Федерации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3013075"/>
            <a:ext cx="8712200" cy="3762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части фактически произведенных и документально подтвержденных затрат, понесенных организациями в 2015 году на уплату процентов по кредитам (либо по траншам в рамках кредитных линий)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7688" y="3522663"/>
            <a:ext cx="8712200" cy="704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 к кредитным договорам: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 заключен после 16 декабря 2014 г., либо уведомление об увеличении процентной ставки направлено после 16 декабря 2014г., либо после 16 декабря 2014г.  организации направлено уведомление о принятом решении о необходимости дополнительного соглашения к кредитному договору;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кредит предоставлен в валюте Российской Федерации;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целью предоставления кредита является пополнение оборотных средств и (или) финансирование текущей производственной деятельности организации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2139950"/>
            <a:ext cx="8712200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7688" y="4360863"/>
            <a:ext cx="8712200" cy="6429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70% суммы фактических затрат организации на уплату процентов по кредиту, но не больше величины 70% ставки ЦБ, действовавшей на дату уплаты процентов по кредиту;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для одной организации – не более 75 млн. рублей за 3 месяца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7688" y="5129213"/>
            <a:ext cx="8712200" cy="1968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35850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7688" y="5784850"/>
            <a:ext cx="3475037" cy="7032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заявления о заключении договора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3650" y="5784850"/>
            <a:ext cx="4105275" cy="7032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Регистрирует документы в порядке поступления;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Рассматривает поступившие документы (в течение 30 календарных дней)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Заключает договор о предоставлении субсидии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4022725" y="6137275"/>
            <a:ext cx="1050925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42 от 21.01.2014 «Об утверждении Правил предоставления субсидий из федерального бюджета российским организациям на компенсацию процентных ставок по инвестиционным кредитам в сфере производства редких и редкоземельных металлов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«Развитие промышленности редких и редкоземельных металлов»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1200" y="6464300"/>
            <a:ext cx="2301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9</a:t>
            </a:r>
          </a:p>
        </p:txBody>
      </p:sp>
      <p:sp>
        <p:nvSpPr>
          <p:cNvPr id="37891" name="Прямоугольник 14"/>
          <p:cNvSpPr>
            <a:spLocks noChangeArrowheads="1"/>
          </p:cNvSpPr>
          <p:nvPr/>
        </p:nvSpPr>
        <p:spPr bwMode="auto">
          <a:xfrm>
            <a:off x="547688" y="1187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228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организации, прошедшие конкурсный отбор 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14153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процентных ставок по инвестиционным кредитам в сфере производства редких и редкоземельных металлов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509838"/>
            <a:ext cx="8712200" cy="13096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инвестиционных проектов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Организация осуществляет все или один из установленных видов деятельности;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Реализация проекта предусматривает внедрение в промышленное производство результатов научно-исследовательских и опытно-конструкторских работ, полученных в ходе реализации подпрограммы;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Минимальное значение производительности труда в результате реализации проекта составляет не менее 150 процентов по отношению к среднему значению производительности труда в обрабатывающих отраслях промышленности в 2011 году;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Проект способствует увеличению объемов отечественного производства продукции из редких и редкоземельных металлов не менее чем на 5 процентов;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 расходам инвестиционного характера, возникающим в ходе реализации проекта, относятся на установленные расходы;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Ввод производственных мощностей по проекту осуществлен не ранее 2014 года.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484313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</a:p>
        </p:txBody>
      </p:sp>
      <p:sp>
        <p:nvSpPr>
          <p:cNvPr id="37896" name="Прямоугольник 11"/>
          <p:cNvSpPr>
            <a:spLocks noChangeArrowheads="1"/>
          </p:cNvSpPr>
          <p:nvPr/>
        </p:nvSpPr>
        <p:spPr bwMode="auto">
          <a:xfrm>
            <a:off x="536575" y="5200650"/>
            <a:ext cx="8713788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ЗАКЛЮЧЕНИЯ ДОГОВОРОВ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23900" y="5505450"/>
            <a:ext cx="2198688" cy="96202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Предоставляет заявку на участие в конкурсе, а также необходимые документы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17888" y="5491163"/>
            <a:ext cx="2452687" cy="9842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КОНКУРСНАЯ 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1. Принятие решения о соответствии критериям;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2. Определение победителей конкурса на основании критерия социально-экономической эффективности проекта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367463" y="5491163"/>
            <a:ext cx="2597150" cy="9842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договоров с победителями конкурса о предоставлении субсидий на срок реализации проекта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922588" y="5983288"/>
            <a:ext cx="495300" cy="3175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>
            <a:off x="5870575" y="5983288"/>
            <a:ext cx="496888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36575" y="3960813"/>
            <a:ext cx="8713788" cy="3286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430713"/>
            <a:ext cx="8712200" cy="725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-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суммы затрат организации на уплату процентов по кредиту в расчетном периоде, но не более 2/3 ставки рефинансирования ЦБ</a:t>
            </a:r>
            <a:endParaRPr lang="ru-RU" sz="900" b="1" i="1" u="sng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– 2/3 суммы затрат на уплату процентов по кредиту в расчетном периоде исходя из курса иностранной валюты по отношению к рублю, установленного ЦБ, но не более чем из расчета 4% годовых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на возмещение процентов, начисленных и уплаченных по просроченной ссудной задолженности, не предоставляется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1128 от 30.10.2014 «Об утверждении Правил предоставления субсидий российским организациям на компенсацию части затрат на проведение научно-исследовательских и опытно-конструкторских работ в рамках реализации комплексных проектов по организации серийных производств станкоинструментальной продукции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«Станкоинструментальная промышленность»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«Развитие промышленности и повышение ее конкурентоспособности»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6575" y="6464300"/>
            <a:ext cx="4048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10</a:t>
            </a:r>
          </a:p>
        </p:txBody>
      </p:sp>
      <p:sp>
        <p:nvSpPr>
          <p:cNvPr id="39939" name="Прямоугольник 14"/>
          <p:cNvSpPr>
            <a:spLocks noChangeArrowheads="1"/>
          </p:cNvSpPr>
          <p:nvPr/>
        </p:nvSpPr>
        <p:spPr bwMode="auto">
          <a:xfrm>
            <a:off x="547688" y="1187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2288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организации, реализующие проекты и прошедшие конкурсный отбор 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14153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компенсация части затрат на проведение научно-исследовательских и опытно-конструкторских работ, непосредственно связанных с созданием продукции в рамках реализации проектов по  предусмотренным технологическим направлениям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509838"/>
            <a:ext cx="8712200" cy="11953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определения рейтинга заявок конкурсной комиссией: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Объем реализации инновационной продукции, которая будет создана с использованием научно-исследовательских и опытно-конструкторских работ, полученных в ходе реализации производственной составляющей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субсидии, запрашиваемой на реализацию научно-исследовательских и опытно-конструкторских работ в рамках проекта;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Количество разработанных технологий мирового уровня, прошедших опытную обработку или переданных в производство;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Количество патентов или секретов производства (ноу-хау), которые будут получены по результатам проведения научно-исследовательских и опытно-конструкторских работ;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Срок реализации проекта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484313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</a:p>
        </p:txBody>
      </p:sp>
      <p:sp>
        <p:nvSpPr>
          <p:cNvPr id="39944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КОНКУРСНОГО ОТБОРА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5381625"/>
            <a:ext cx="2000250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не позднее чем за 15 дней до объявленного дня проведения конкурса необходимых документов (для участия в предварительном отборе участников)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01950" y="5381625"/>
            <a:ext cx="2000250" cy="11826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Размещение на официальном сайте списка организаций, прошедших предварительный отбор участников конкурса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257800" y="5380038"/>
            <a:ext cx="189547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 (ПРОШЕДШИЕ ПРЕДВАРИТЕЛЬНЫЙ ОТБОР)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не позднее чем за 1 день до объявленного дня проведения конкурса необходимых документов (для участия в конкурсе)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546350" y="5972175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902200" y="5970588"/>
            <a:ext cx="355600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841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02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Общий размер субсидии в рамках каждого проекта не может превышать 100 процентов затрат организации на выполнение научно-исследовательских и опытно-конструкторских работ в рамках проекта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508875" y="5380038"/>
            <a:ext cx="174942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Подписание договоров с победителями конкурса</a:t>
            </a:r>
          </a:p>
        </p:txBody>
      </p:sp>
      <p:cxnSp>
        <p:nvCxnSpPr>
          <p:cNvPr id="41" name="Прямая со стрелкой 40"/>
          <p:cNvCxnSpPr>
            <a:stCxn id="19" idx="3"/>
            <a:endCxn id="40" idx="1"/>
          </p:cNvCxnSpPr>
          <p:nvPr/>
        </p:nvCxnSpPr>
        <p:spPr>
          <a:xfrm>
            <a:off x="7153275" y="5970588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678 от 07.07.2015 «Об утверждении Правил предоставления грантов в форме субсидий из федерального бюджета на реализацию перспективных инновационных проектов в агропромышленном в рамках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 «Техническая и технологическая модернизация, инновационное развитие»</a:t>
            </a:r>
            <a:r>
              <a:rPr lang="ru-RU" sz="14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14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государственной программы Российской Федерации «Государственная программа развития сельского хозяйства и регулирования рынков сельскохозяйственной продукции, сырья и продовольствия на 2013-2020 годы»</a:t>
            </a:r>
            <a:r>
              <a:rPr lang="ru-RU" sz="1400">
                <a:solidFill>
                  <a:schemeClr val="accent1"/>
                </a:solidFill>
                <a:latin typeface="Trebuchet MS" pitchFamily="34" charset="0"/>
              </a:rPr>
              <a:t> </a:t>
            </a: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17050" y="6464300"/>
            <a:ext cx="4143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11</a:t>
            </a:r>
          </a:p>
        </p:txBody>
      </p:sp>
      <p:sp>
        <p:nvSpPr>
          <p:cNvPr id="41987" name="Прямоугольник 14"/>
          <p:cNvSpPr>
            <a:spLocks noChangeArrowheads="1"/>
          </p:cNvSpPr>
          <p:nvPr/>
        </p:nvSpPr>
        <p:spPr bwMode="auto">
          <a:xfrm>
            <a:off x="547688" y="13144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6100" y="1798638"/>
            <a:ext cx="8712200" cy="1889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en-US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исполнители перспективных инновационных проектов в агропромышленном комплексе 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062163"/>
            <a:ext cx="8712200" cy="1746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реализация перспективных инновационных проектов в агропромышленном комплексе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2306638"/>
            <a:ext cx="8712200" cy="15303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Критерии отбора проектов: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Соответствие решений, предлагаемых в инновационном проекте, одному из уровней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инновационности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Реализуемость инновационного проекта, включающая наличие кадрового потенциала и достаточного для реализации инновационного проекта материально-технического обеспечения;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востребованность результатов инновационного проекта, подтверждаемая наличием договоров, гарантийных обязательств и т.д.;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преимущества перед аналогичными уже реализованными или реализуемыми инновационными проектами;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экономической эффективности инновационного проекта;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бюджетной эффективности использования выделяемых финансовых средств;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социальной эффективности инновационного проекта;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обеспечение возможности использования результатов инновационного проекта в субъектах Российской Федерации с аналогичными природно-климатическими условиями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6100" y="1552575"/>
            <a:ext cx="8712200" cy="168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гранты в форме субсидий из федерально бюджета</a:t>
            </a:r>
          </a:p>
        </p:txBody>
      </p:sp>
      <p:sp>
        <p:nvSpPr>
          <p:cNvPr id="41992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ОТБОРА ИНВЕСТИЦИОННЫХ ПРОЕКТОВ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73138" y="5340350"/>
            <a:ext cx="3675062" cy="117951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ИСПОЛНИТЕЛЬ ПРОЕКТА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в Минсельхоз России заявки на получение гранта, технико-экономического обоснования затрат на реализацию проекта, соглашение между исполнителем проекта и инвестором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софинансирования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 о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софинансировании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 и дальнейшей коммерциализации его результатов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73650" y="5340350"/>
            <a:ext cx="3738563" cy="117633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МИНСЕЛЬХОЗ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Отбор инновационных проектов и установление объема финансовых средств грантов (комиссия, создаваемая Минсельхозом)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Заключения соглашения с исполнителями проектов в отношении проектов, прошедших конкурсный отбор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4648200" y="5927725"/>
            <a:ext cx="425450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903663"/>
            <a:ext cx="8712200" cy="3286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гранты (субсидии) представляются на основании соглашения, заключенного с Министерством </a:t>
            </a:r>
            <a:r>
              <a:rPr lang="ru-RU" sz="900">
                <a:solidFill>
                  <a:schemeClr val="tx1"/>
                </a:solidFill>
                <a:latin typeface="Calibri" panose="020F0502020204030204" pitchFamily="34" charset="0"/>
              </a:rPr>
              <a:t>сельского хозяйства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148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Максимальный размер гранта на реализацию одного инновационного проекта определяется с учетом лимитов бюджетных обязательств на текущий финансовый год и не может составлять более 60 процентов затрат на инновационный проект.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Объем средств исполнителя инновационного проекта должен составлять не менее 40 процентов затрат на инновационный проект.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1432 от 27.12.2012 г. «Об утверждении Правил предоставления субсидий производителям сельскохозяйственной техники (в ред. постановления Правительства Российской Федерации от 04.07.2015 г. №550)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83713" y="6464300"/>
            <a:ext cx="4476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12</a:t>
            </a:r>
          </a:p>
        </p:txBody>
      </p:sp>
      <p:sp>
        <p:nvSpPr>
          <p:cNvPr id="44035" name="Прямоугольник 14"/>
          <p:cNvSpPr>
            <a:spLocks noChangeArrowheads="1"/>
          </p:cNvSpPr>
          <p:nvPr/>
        </p:nvSpPr>
        <p:spPr bwMode="auto">
          <a:xfrm>
            <a:off x="546100" y="1133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38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производители сельскохозяйственной техники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00263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возмещение затрат на производство и реализацию сельскохозяйственной техники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478088"/>
            <a:ext cx="8712200" cy="12319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Требования, предъявляемые к сельхозпроизводителю: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1. Производителем выступает юридическое лицо, являющееся налоговым резидентом Российской Федерации не менее 3 лет и осуществляющее производство сельскохозяйственной техники;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2. Производитель обладает правами на конструкторскую и технологическую документацию в объеме, необходимом для осуществления разработки, производства, модернизации и обслуживания сельскохозяйственной техники, ее оборудования и компонентов, а также предоставляет на реализуемую сельскохозяйственную технику гарантию, действующую не менее 12 месяцев со дня реализации этой сельскохозяйственной техники;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3. Производитель, реализующий указанную сельскохозяйственную технику имеет соглашения (договоры) с расположенными не менее чем в 40 субъектах Российской Федерации сервисными организациями по техническому обслуживанию и ремонту сельскохозяйственной техники, которые являются налоговыми резидентами Российской Федерации и осуществляют сервисное обслуживание сельскохозяйственной техники производителя не менее 1 года.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428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</a:p>
        </p:txBody>
      </p:sp>
      <p:sp>
        <p:nvSpPr>
          <p:cNvPr id="44040" name="Прямоугольник 11"/>
          <p:cNvSpPr>
            <a:spLocks noChangeArrowheads="1"/>
          </p:cNvSpPr>
          <p:nvPr/>
        </p:nvSpPr>
        <p:spPr bwMode="auto">
          <a:xfrm>
            <a:off x="546100" y="4979988"/>
            <a:ext cx="87122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ЗАКЛЮЧЕНИЯ СОГЛАШЕНИЯ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6100" y="5381625"/>
            <a:ext cx="2000250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заявления с указанием необходимых сведений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01950" y="5381625"/>
            <a:ext cx="2000250" cy="118268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Регистрация полученных документов;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Проверка документов;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Выдача производителю о его соответствии указанным критериям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257800" y="5380038"/>
            <a:ext cx="189547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в Минсельхоз необходимых документов (включая заключение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Минпромторга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 о соответствии критериям)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546350" y="5972175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902200" y="5970588"/>
            <a:ext cx="355600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841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соглашения, заключенного с Министерством сельского хозяйства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302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размере 25% цены сельскохозяйственной техники (без учета НДС), но не более предельного размера субсидии на единицу сельскохозяйственной техники.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 размере 30% цены сельскохозяйственной техники (без учета НДС), но не более предельного размера субсидии на единицу сельскохозяйственной техники – в случае, если производитель техники зарегистрирован на территории Крымского, Сибирского и Дальневосточного федеральных округов.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508875" y="5380038"/>
            <a:ext cx="1749425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МИНСЕЛЬХОЗ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Подписание соглашения с производителем сельхозтехники</a:t>
            </a:r>
          </a:p>
        </p:txBody>
      </p:sp>
      <p:cxnSp>
        <p:nvCxnSpPr>
          <p:cNvPr id="41" name="Прямая со стрелкой 40"/>
          <p:cNvCxnSpPr>
            <a:stCxn id="19" idx="3"/>
            <a:endCxn id="40" idx="1"/>
          </p:cNvCxnSpPr>
          <p:nvPr/>
        </p:nvCxnSpPr>
        <p:spPr>
          <a:xfrm>
            <a:off x="7153275" y="5970588"/>
            <a:ext cx="355600" cy="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от 03.01.2014 № 5 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об утверждении правил предоставления из федерального бюджета субсидий российским предприятиям (организациям)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химического комплекса 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на возмещение части затрат на уплату процентов по кредитам, полученным в российских кредитных организациях и государственной корпорации "банк развития и внешнеэкономической деятельности (Внешэкономбанк)" в 2014 - 2016 годах на реализацию инвестиционных проектов в рамках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Подпрограммы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«Химический комплекс" государственной </a:t>
            </a:r>
            <a:r>
              <a:rPr lang="ru-RU" sz="1200" b="1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Программы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 Российской Федерации «Развитие промышленности и повышение ее конкурентоспособности».</a:t>
            </a: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  <a:p>
            <a:pPr algn="just">
              <a:lnSpc>
                <a:spcPct val="80000"/>
              </a:lnSpc>
            </a:pPr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6575" y="6464300"/>
            <a:ext cx="40481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13</a:t>
            </a:r>
          </a:p>
        </p:txBody>
      </p:sp>
      <p:sp>
        <p:nvSpPr>
          <p:cNvPr id="46083" name="Прямоугольник 14"/>
          <p:cNvSpPr>
            <a:spLocks noChangeArrowheads="1"/>
          </p:cNvSpPr>
          <p:nvPr/>
        </p:nvSpPr>
        <p:spPr bwMode="auto">
          <a:xfrm>
            <a:off x="546100" y="1411288"/>
            <a:ext cx="32448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8712200" cy="2222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оссийские предприятия (организации) химического комплекса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6100" y="2212975"/>
            <a:ext cx="8712200" cy="3000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возмещение части затрат на уплату процентов по кредитам, полученным в российских кредитных организациях и государственной корпорации "Банк развития и внешнеэкономической деятельности (Внешэкономбанк)" в 2014 - 2016 годах на реализацию инвестиционных проектов 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244850"/>
            <a:ext cx="8712200" cy="8302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Основные критерии отбора инвестиционных проектов конкурсной комиссией: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а) инвестиционный проект, который осуществляется в области производства изделий из пластмасс;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б) кредит, который получен в целях реализации инвестиционного проекта;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в) стоимость инвестиционного проекта, которая составляет от 1,5 до 5 млрд. рублей;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г) доля стоимости приобретаемого оборудования, необходимого для реализации инвестиционного проекта, в общей сумме инвестиций, которая составляет не менее 50 процентов;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638425"/>
            <a:ext cx="8712200" cy="5111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предоставляются организациям, прошедшим конкурсный отбор на право получения субсидии. Конкурс проводит Министерство промышленности и торговли, но не реже одного раза в год. Предоставление субсидий осуществляется ежеквартально.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8712200" cy="14763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46100" y="4189413"/>
            <a:ext cx="8712200" cy="644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рублях</a:t>
            </a:r>
            <a:r>
              <a:rPr lang="ru-RU" sz="900" i="1" dirty="0">
                <a:solidFill>
                  <a:schemeClr val="tx1"/>
                </a:solidFill>
                <a:latin typeface="Calibri" panose="020F0502020204030204" pitchFamily="34" charset="0"/>
              </a:rPr>
              <a:t> –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2/3 суммы затрат на уплату процентов по кредиту в расчетном периоде. При этом размер субсидии не может превышать величину, рассчитанную исходя из 2/3 установленной ставки рефинансирования ЦБ, действующей на дату уплаты процентов по кредиту.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i="1" u="sng" dirty="0">
                <a:solidFill>
                  <a:schemeClr val="tx1"/>
                </a:solidFill>
                <a:latin typeface="Calibri" panose="020F0502020204030204" pitchFamily="34" charset="0"/>
              </a:rPr>
              <a:t>По кредитам, полученным в иностранной валюте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– 2/3 суммы затрат организации на уплату процентов по кредиту в расчетном периоде, исходя из курса иностранной валюты по отношению к рублю, установленного ЦБ на дату осуществления указанных затрат, но не более 4% годовых..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902200"/>
            <a:ext cx="8712200" cy="1492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46091" name="Прямоугольник 11"/>
          <p:cNvSpPr>
            <a:spLocks noChangeArrowheads="1"/>
          </p:cNvSpPr>
          <p:nvPr/>
        </p:nvSpPr>
        <p:spPr bwMode="auto">
          <a:xfrm>
            <a:off x="547688" y="55181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8350" y="5954713"/>
            <a:ext cx="1822450" cy="5286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заявки и необходимого пакета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916238" y="5918200"/>
            <a:ext cx="1824037" cy="6508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заявки и пакета документов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064125" y="5897563"/>
            <a:ext cx="1824038" cy="6429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Комиссия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Определение победителей конкурса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213600" y="5872163"/>
            <a:ext cx="1822450" cy="66833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договора о предоставлении субсидии на срок реализации проекта</a:t>
            </a:r>
          </a:p>
        </p:txBody>
      </p:sp>
      <p:cxnSp>
        <p:nvCxnSpPr>
          <p:cNvPr id="3" name="Прямая со стрелкой 2"/>
          <p:cNvCxnSpPr>
            <a:endCxn id="17" idx="1"/>
          </p:cNvCxnSpPr>
          <p:nvPr/>
        </p:nvCxnSpPr>
        <p:spPr>
          <a:xfrm>
            <a:off x="2590800" y="6230938"/>
            <a:ext cx="325438" cy="127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 flipV="1">
            <a:off x="4740275" y="6218238"/>
            <a:ext cx="323850" cy="254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 flipV="1">
            <a:off x="6888163" y="6205538"/>
            <a:ext cx="325437" cy="1270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5167313"/>
            <a:ext cx="8712200" cy="1524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32 от 15.01.2014 г. «Об утверждении Правил предоставления субсидий из федерального бюджета российским производителям колесных транспортных средств на компенсацию части затрат на содержание рабочих мест в рамках подпрограммы «Автомобильная промышленность» государственной программы Российской Федерации «Развитие промышленности и повышение ее конкурентоспособности»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99588" y="6464300"/>
            <a:ext cx="4318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14</a:t>
            </a:r>
          </a:p>
        </p:txBody>
      </p:sp>
      <p:sp>
        <p:nvSpPr>
          <p:cNvPr id="48131" name="Прямоугольник 14"/>
          <p:cNvSpPr>
            <a:spLocks noChangeArrowheads="1"/>
          </p:cNvSpPr>
          <p:nvPr/>
        </p:nvSpPr>
        <p:spPr bwMode="auto">
          <a:xfrm>
            <a:off x="546100" y="1260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865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производители колесных транспортных средств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236788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на компенсацию части затрат на содержание рабочих мест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605088"/>
            <a:ext cx="8712200" cy="12207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Условия предоставления субсидий: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производитель, аффилированные лица и иные организации, затраты которых включены в расчет размера субсидии, являются юридическими лицами, зарегистрированными на территории Российской Федерации;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у производителя отсутствует задолженность по налогам, сборам и иным обязательным платежам в бюджеты бюджетной системы Российской Федерации;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производителю присвоен международный идентификационный код изготовителя (WMI), и производитель осуществляет операции по нанесению индивидуального идентификационного номера (VIN) на неразъемные составляющие кузова (кабины), шасси или специально изготовленные номерные таблички транспортных средств;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 осуществляет производство транспортных средств в одном из указанных режимов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  <a:hlinkClick r:id="rId3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- производитель не входит в приведенный перечень аффилированных лиц.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555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</a:p>
        </p:txBody>
      </p:sp>
      <p:sp>
        <p:nvSpPr>
          <p:cNvPr id="48136" name="Прямоугольник 11"/>
          <p:cNvSpPr>
            <a:spLocks noChangeArrowheads="1"/>
          </p:cNvSpPr>
          <p:nvPr/>
        </p:nvSpPr>
        <p:spPr bwMode="auto">
          <a:xfrm>
            <a:off x="544513" y="5064125"/>
            <a:ext cx="87122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ПОРЯДОК КОНКУРСНОГО ОТБОРА ИНВЕСТИЦИОННЫХ ПРОЕКТОВ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290638" y="5383213"/>
            <a:ext cx="3392487" cy="118110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ПРОИЗВОДИТЕЛЬ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Предоставление заявления о заключении договора о предоставления субсидии (в произвольной форме) с приложением необходимых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00613" y="5383213"/>
            <a:ext cx="3448050" cy="1182687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Регистрация полученных заявлений и документов;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Проверка документов;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с производителем договора о предоставлении субсидий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>
            <a:off x="4683125" y="5973763"/>
            <a:ext cx="217488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46100" y="3968750"/>
            <a:ext cx="8712200" cy="3286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договора, заключенного с Министерством промышленности и торговли Российской Федерации.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4429125"/>
            <a:ext cx="8712200" cy="539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 90% суммы затрат, при этом предельные размеры субсидий варьируются в пределах от 82500 тыс. рублей до 2200110 тыс. рублей (в зависимости от объема и структуры производства)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sz="120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	</a:t>
            </a:r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от 30.10.2013 № 972 «Об утверждении правил предоставления субсидий из федерального бюджета на поддержку развития производства композиционных материалов (композитов) и изделий из них в рамках реализации российскими организациями комплексных инновационных проектов по созданию высокотехнологичной продукции» (в рамках реализации государственной Программы Российской Федерации "Развитие промышленности и повышение ее конкурентоспособности» подпрограммы Развитие производства композиционных материалов (композитов) и изделий из них»)</a:t>
            </a:r>
          </a:p>
          <a:p>
            <a:pPr algn="just"/>
            <a:endParaRPr lang="ru-RU" sz="1400">
              <a:solidFill>
                <a:schemeClr val="accent1"/>
              </a:solidFill>
              <a:latin typeface="Calibri" pitchFamily="34" charset="0"/>
            </a:endParaRP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83713" y="6464300"/>
            <a:ext cx="4476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15</a:t>
            </a:r>
          </a:p>
        </p:txBody>
      </p:sp>
      <p:sp>
        <p:nvSpPr>
          <p:cNvPr id="50179" name="Прямоугольник 14"/>
          <p:cNvSpPr>
            <a:spLocks noChangeArrowheads="1"/>
          </p:cNvSpPr>
          <p:nvPr/>
        </p:nvSpPr>
        <p:spPr bwMode="auto">
          <a:xfrm>
            <a:off x="546100" y="1323975"/>
            <a:ext cx="324485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8013"/>
            <a:ext cx="9053512" cy="4254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предприятия, осуществляющие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производство композиционных материалов (композитов) и изделий из них в рамках реализации инновационных проектов по созданию высокотехнологичной продукции.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25700"/>
            <a:ext cx="9053512" cy="29527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возмещение затрат в 2013 - 2016 годах на выполнение научно-исследовательских, опытно-конструкторских и технологических работ, непосредственно связанных с созданием продукции в рамках реализации инновационного проекта.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3509963"/>
            <a:ext cx="9055100" cy="7620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Использование привлекаемых средств: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инжиниринговые услуги,</a:t>
            </a:r>
            <a:r>
              <a:rPr lang="ru-RU" sz="900" dirty="0">
                <a:latin typeface="Calibri" panose="020F0502020204030204" pitchFamily="34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подготовка лабораторного производственного и исследовательского комплекса,  проведение работ по пуско-наладке оборудования и т.п.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собственных средств получателя субсидии и (или) средств третьих лиц, привлеченных для выполнения инновационного проекта, указанного в договоре, не может быть менее 100 процентов объема получаемой субсидии.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59088"/>
            <a:ext cx="9055100" cy="474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субсидии: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предоставляются организациям, прошедшим конкурсный отбор на возмещение затрат в 2013 - 2016 годах. 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9053512" cy="136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46100" y="4462463"/>
            <a:ext cx="9055100" cy="1635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0186" name="Прямоугольник 11"/>
          <p:cNvSpPr>
            <a:spLocks noChangeArrowheads="1"/>
          </p:cNvSpPr>
          <p:nvPr/>
        </p:nvSpPr>
        <p:spPr bwMode="auto">
          <a:xfrm>
            <a:off x="547688" y="531495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04838" y="5700713"/>
            <a:ext cx="1824037" cy="6794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заявления и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для предварительного отбора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898775" y="5699125"/>
            <a:ext cx="1822450" cy="681038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для участия в конкурсе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191125" y="5707063"/>
            <a:ext cx="1824038" cy="67627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Определение победителей конкурса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419975" y="5699125"/>
            <a:ext cx="2173288" cy="677863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Заключение договора о предоставлении субсидии на срок реализации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инновационногог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проекта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2428875" y="6038850"/>
            <a:ext cx="469900" cy="1588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7" idx="3"/>
            <a:endCxn id="19" idx="1"/>
          </p:cNvCxnSpPr>
          <p:nvPr/>
        </p:nvCxnSpPr>
        <p:spPr>
          <a:xfrm>
            <a:off x="4721225" y="6038850"/>
            <a:ext cx="469900" cy="6350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9" idx="3"/>
            <a:endCxn id="21" idx="1"/>
          </p:cNvCxnSpPr>
          <p:nvPr/>
        </p:nvCxnSpPr>
        <p:spPr>
          <a:xfrm flipV="1">
            <a:off x="7015163" y="6037263"/>
            <a:ext cx="404812" cy="793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Скругленный прямоугольник 23"/>
          <p:cNvSpPr/>
          <p:nvPr/>
        </p:nvSpPr>
        <p:spPr>
          <a:xfrm>
            <a:off x="536575" y="4752975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Контактное лицо по вопросам получения субсидии (сотрудник ведомства):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536575" y="5051425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Предоставление субсидий осуществляется в соответствии с планами графиками финансового обеспечения расходов в 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I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и 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II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полугодиях финансового года</a:t>
            </a:r>
            <a:r>
              <a:rPr lang="en-US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ru-RU" sz="16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№ 624 от 24.06.2015 г. «Об утверждении Правил предоставления и распределения субсидий из федерального бюджета бюджетам субъектов Российской Федерации на возмещение части прямых понесенных затрат на создание и модернизацию объектов агропромышленного комплекса»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91650" y="6464300"/>
            <a:ext cx="4397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16</a:t>
            </a:r>
          </a:p>
        </p:txBody>
      </p:sp>
      <p:sp>
        <p:nvSpPr>
          <p:cNvPr id="52227" name="Прямоугольник 14"/>
          <p:cNvSpPr>
            <a:spLocks noChangeArrowheads="1"/>
          </p:cNvSpPr>
          <p:nvPr/>
        </p:nvSpPr>
        <p:spPr bwMode="auto">
          <a:xfrm>
            <a:off x="546100" y="1133475"/>
            <a:ext cx="3243263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4513" y="1738313"/>
            <a:ext cx="8712200" cy="21748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субъекты Российской Федерации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4513" y="2100263"/>
            <a:ext cx="8712200" cy="236537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возмещение части прямых затрат на создание и модернизацию объектов агропромышленного комплекса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4513" y="2478088"/>
            <a:ext cx="8712200" cy="136366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субсидий: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утвержденных государственной программы субъекта Российской Федерации и (или) муниципальной программы;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наличие в бюджете субъекта Российской Федерации (местном бюджете) бюджетных ассигнований на исполнение расходного обязательства субъекта Российской Федерации,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софинансирование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которого осуществляется за счет субсидии, предоставленной из федерального бюджета</a:t>
            </a:r>
          </a:p>
          <a:p>
            <a:pPr marL="171450" indent="-171450"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предоставляются бюджетам субъектов Российской Федерации, на территории которых реализуются инвестиционные проекты, направленные на строительство и (или) модернизацию объектов (далее - инвестиционные проекты).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Отбор инвестиционных проектов осуществляется в пределах ассигнований федерального бюджета, предусмотренных федеральным законом о федеральном бюджете на соответствующий финансовый год и плановый период в порядке, устанавливаемом Министерством сельского хозяйства Российской Федерации.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4513" y="1428750"/>
            <a:ext cx="8712200" cy="16986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 бюджета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44513" y="5241925"/>
            <a:ext cx="8712200" cy="5857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представляются на основании соглашения форма которого утверждается Министерством сельского хозяйства Российской Федерации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Соглашением предусматривается адресное распределение субсидии по объектам с указанием сумм финансового обеспечения по каждому инвестиционному проекту (перечень объектов)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4513" y="3995738"/>
            <a:ext cx="8712200" cy="10922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 для объектов (за исключением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селекционно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-генетических центров по разведению и трансплантации эмбрионов крупного рогатого скота группы черно-пестрых, палевых и красных пород) - 20 процентов сметной стоимости объекта (но не выше предельной стоимости объекта), а для таких объектов, находящихся в субъектах Российской Федерации, входящих в состав Дальневосточного федерального округа, - 25 процентов сметной стоимости объекта (но не выше предельной стоимости объекта);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 для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</a:rPr>
              <a:t>селекционно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-генетических центров по разведению и трансплантации эмбрионов крупного рогатого скота группы черно-пестрых, палевых и красных пород - 30 процентов сметной стоимости объекта (но не выше предельной стоимости), а для таких центров, находящихся в субъектах Российской Федерации, входящих в состав Дальневосточного федерального округа, - 35 процентов сметной стоимости объекта (но не выше предельной стоимости объекта)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 txBox="1">
            <a:spLocks/>
          </p:cNvSpPr>
          <p:nvPr/>
        </p:nvSpPr>
        <p:spPr bwMode="auto">
          <a:xfrm>
            <a:off x="547688" y="15875"/>
            <a:ext cx="9053512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sz="1200">
                <a:solidFill>
                  <a:srgbClr val="236292"/>
                </a:solidFill>
                <a:latin typeface="Tahoma" pitchFamily="34" charset="0"/>
                <a:cs typeface="Tahoma" pitchFamily="34" charset="0"/>
              </a:rPr>
              <a:t>Постановление Правительства Российской Федерации от 15.11.2014 г. № 1212 «Об утверждении правил предоставления субсидий из федерального бюджета российским организациям на возмещение части затрат на уплату процентов по кредитам, полученным в российских кредитных организациях в 2013-2016 годах, на реализацию приоритетных инвестиционных проектов индустрии детских товаров, а также на компенсацию части затрат на уплату лизинговых платежей по договору финансовой аренды (лизинга) в рамках реализации приоритетных инвестиционных проектов индустрии детских товаров (в рамках Подпрограммы «индустрия детских товаров» государственной Программы Российской Федерации «Развитие промышленности и повышение ее конкурентоспособности»	</a:t>
            </a:r>
          </a:p>
          <a:p>
            <a:pPr algn="just"/>
            <a:endParaRPr lang="ru-RU" sz="1400">
              <a:solidFill>
                <a:srgbClr val="236292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34513" y="6464300"/>
            <a:ext cx="3968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rPr>
              <a:t>17</a:t>
            </a:r>
          </a:p>
        </p:txBody>
      </p:sp>
      <p:sp>
        <p:nvSpPr>
          <p:cNvPr id="54275" name="Прямоугольник 14"/>
          <p:cNvSpPr>
            <a:spLocks noChangeArrowheads="1"/>
          </p:cNvSpPr>
          <p:nvPr/>
        </p:nvSpPr>
        <p:spPr bwMode="auto">
          <a:xfrm>
            <a:off x="546100" y="1411288"/>
            <a:ext cx="32448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ОСНОВНЫЕ ХАРАКТЕРИСТИКИ ПОДДЕРЖКИ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47688" y="1870075"/>
            <a:ext cx="9053512" cy="4254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Получатель субсидии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российские организации, деятельность которых направлена на создание, расширение, модернизацию производства товаров для детей.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47688" y="2401888"/>
            <a:ext cx="9053512" cy="303212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Цель предоставления поддержки: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возмещение части затрат на уплату процентов по кредитам, полученным в российских кредитных организациях в 2013-2016 годах.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			                компенсация части затрат на уплату лизинговых платежей по договору финансовой аренды.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46100" y="4003675"/>
            <a:ext cx="9047163" cy="6350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			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Размер субсидий: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субсидии на уплату процентов по кредитам в размере 0,9 ставки рефинансирования ЦБ.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                                   размер компенсационной части затрат на оплату первого платежа по договору финансовой аренды  не более 15% стоимости предмета лизинга.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                                    </a:t>
            </a:r>
            <a:r>
              <a:rPr lang="ru-RU" sz="900" dirty="0">
                <a:solidFill>
                  <a:prstClr val="black"/>
                </a:solidFill>
                <a:latin typeface="Calibri" panose="020F0502020204030204" pitchFamily="34" charset="0"/>
              </a:rPr>
              <a:t>размер компенсационной части затрат на уплату процентов по кредитам, полученным лизинговой компанией для приобретения предмета лизинга 90% суммы 		затрат организации на уплату указанных затрат по договору финансовой аренды (не более 0,9% ставки рефинансирования ЦБ).</a:t>
            </a: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dirty="0">
              <a:latin typeface="Calibri" panose="020F0502020204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46100" y="2806700"/>
            <a:ext cx="9055100" cy="573088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 на уплату процентов по кредитам: 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при отсутствии задолженности российских организаций по уплате начисленных российской кредитной организацией платежей и средства направлены на разработку ПСД, приобретение  (или долгосрочная аренда) земельных участков под создание новых производственных мощностей, обучение персонала работе на  высокотехнологичном оборудовании и т.п.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47688" y="1638300"/>
            <a:ext cx="9053512" cy="136525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Форма поддержки: 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Субсидии из федерального бюджета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36575" y="4748213"/>
            <a:ext cx="9056688" cy="21590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Основание предоставления субсидии: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договор, заключаемый между организацией и Министерством промышленности и торговли на срок.   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54282" name="Прямоугольник 11"/>
          <p:cNvSpPr>
            <a:spLocks noChangeArrowheads="1"/>
          </p:cNvSpPr>
          <p:nvPr/>
        </p:nvSpPr>
        <p:spPr bwMode="auto">
          <a:xfrm>
            <a:off x="547688" y="5346700"/>
            <a:ext cx="324326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/>
            <a:r>
              <a:rPr lang="ru-RU" sz="1100" b="1">
                <a:solidFill>
                  <a:schemeClr val="accent2"/>
                </a:solidFill>
                <a:latin typeface="Calibri" pitchFamily="34" charset="0"/>
              </a:rPr>
              <a:t>ПРОЦЕДУРА ОТБОРА ПОЛУЧАТЕЛЕЙ СУБСИДИИ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63675" y="5718175"/>
            <a:ext cx="3070225" cy="679450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ОРГАНИЗАЦИЯ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Подача комплекта документов в </a:t>
            </a:r>
            <a:r>
              <a:rPr lang="ru-RU" sz="900" dirty="0" err="1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России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160963" y="5715000"/>
            <a:ext cx="3297237" cy="682625"/>
          </a:xfrm>
          <a:prstGeom prst="roundRect">
            <a:avLst/>
          </a:prstGeom>
          <a:solidFill>
            <a:srgbClr val="F2F2F2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МИНПРОМТОРГ РОССИИ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Рассмотрение комплекта  документов организации и заключение договора</a:t>
            </a:r>
          </a:p>
        </p:txBody>
      </p:sp>
      <p:cxnSp>
        <p:nvCxnSpPr>
          <p:cNvPr id="3" name="Прямая со стрелкой 2"/>
          <p:cNvCxnSpPr>
            <a:stCxn id="13" idx="3"/>
            <a:endCxn id="17" idx="1"/>
          </p:cNvCxnSpPr>
          <p:nvPr/>
        </p:nvCxnSpPr>
        <p:spPr>
          <a:xfrm flipV="1">
            <a:off x="4533900" y="6056313"/>
            <a:ext cx="627063" cy="1587"/>
          </a:xfrm>
          <a:prstGeom prst="straightConnector1">
            <a:avLst/>
          </a:prstGeom>
          <a:ln w="19050">
            <a:solidFill>
              <a:srgbClr val="CFCFC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Скругленный прямоугольник 44"/>
          <p:cNvSpPr/>
          <p:nvPr/>
        </p:nvSpPr>
        <p:spPr>
          <a:xfrm>
            <a:off x="536575" y="5092700"/>
            <a:ext cx="9056688" cy="176213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Предоставление субсидий </a:t>
            </a: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осуществляется ежеквартально в пределах бюджетных ассигнований</a:t>
            </a:r>
            <a:endParaRPr lang="ru-RU" sz="9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6100" y="3492500"/>
            <a:ext cx="9055100" cy="412750"/>
          </a:xfrm>
          <a:prstGeom prst="roundRect">
            <a:avLst/>
          </a:prstGeom>
          <a:solidFill>
            <a:srgbClr val="D3E6F5"/>
          </a:solidFill>
          <a:ln>
            <a:solidFill>
              <a:srgbClr val="CFCFC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b="1" dirty="0">
                <a:solidFill>
                  <a:schemeClr val="tx1"/>
                </a:solidFill>
                <a:latin typeface="Calibri" panose="020F0502020204030204" pitchFamily="34" charset="0"/>
              </a:rPr>
              <a:t>Условия предоставления субсидии на уплату лизинговых платежей: 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при отсутствии задолженности по уплате лизинговых платежей за период, предшествующий предоставлению субсидии,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00" dirty="0">
                <a:solidFill>
                  <a:schemeClr val="tx1"/>
                </a:solidFill>
                <a:latin typeface="Calibri" panose="020F0502020204030204" pitchFamily="34" charset="0"/>
              </a:rPr>
              <a:t>основные средства, полученные по договору финансовой аренды, не были в употреблении.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gD5SXzVsEeSr6ZASM3NGQ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rT58Q_ruEyJMXah4bw0I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pXX8FrQIE6NP2xhy7sAp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rT58Q_ruEyJMXah4bw0I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pXX8FrQIE6NP2xhy7sApw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5357</TotalTime>
  <Words>4783</Words>
  <Application>Microsoft Office PowerPoint</Application>
  <PresentationFormat>Лист A4 (210x297 мм)</PresentationFormat>
  <Paragraphs>453</Paragraphs>
  <Slides>17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7</vt:i4>
      </vt:variant>
      <vt:variant>
        <vt:lpstr>Заголовки слайдов</vt:lpstr>
      </vt:variant>
      <vt:variant>
        <vt:i4>17</vt:i4>
      </vt:variant>
    </vt:vector>
  </HeadingPairs>
  <TitlesOfParts>
    <vt:vector size="31" baseType="lpstr">
      <vt:lpstr>Arial</vt:lpstr>
      <vt:lpstr>Trebuchet MS</vt:lpstr>
      <vt:lpstr>Wingdings 3</vt:lpstr>
      <vt:lpstr>Calibri</vt:lpstr>
      <vt:lpstr>+mn-lt</vt:lpstr>
      <vt:lpstr>Tahoma</vt:lpstr>
      <vt:lpstr>Times New Roman</vt:lpstr>
      <vt:lpstr>Грань</vt:lpstr>
      <vt:lpstr>Грань</vt:lpstr>
      <vt:lpstr>Грань</vt:lpstr>
      <vt:lpstr>Грань</vt:lpstr>
      <vt:lpstr>Грань</vt:lpstr>
      <vt:lpstr>Грань</vt:lpstr>
      <vt:lpstr>Грань</vt:lpstr>
      <vt:lpstr>МЕРЫ ПОДДЕРЖКИ В РАМКАХ ГОСУДАРСТВЕННЫХ ПРОГРАММ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Положение</dc:title>
  <dc:creator>И.И. Иванов</dc:creator>
  <cp:lastModifiedBy>Аверьянова</cp:lastModifiedBy>
  <cp:revision>475</cp:revision>
  <cp:lastPrinted>2016-01-18T12:25:42Z</cp:lastPrinted>
  <dcterms:created xsi:type="dcterms:W3CDTF">2015-07-16T08:10:26Z</dcterms:created>
  <dcterms:modified xsi:type="dcterms:W3CDTF">2020-12-01T10:01:03Z</dcterms:modified>
</cp:coreProperties>
</file>