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commentAuthors.xml" ContentType="application/vnd.openxmlformats-officedocument.presentationml.commentAuthor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9"/>
  </p:notesMasterIdLst>
  <p:sldIdLst>
    <p:sldId id="396" r:id="rId2"/>
    <p:sldId id="385" r:id="rId3"/>
    <p:sldId id="518" r:id="rId4"/>
    <p:sldId id="516" r:id="rId5"/>
    <p:sldId id="538" r:id="rId6"/>
    <p:sldId id="520" r:id="rId7"/>
    <p:sldId id="447" r:id="rId8"/>
    <p:sldId id="521" r:id="rId9"/>
    <p:sldId id="522" r:id="rId10"/>
    <p:sldId id="514" r:id="rId11"/>
    <p:sldId id="498" r:id="rId12"/>
    <p:sldId id="523" r:id="rId13"/>
    <p:sldId id="526" r:id="rId14"/>
    <p:sldId id="527" r:id="rId15"/>
    <p:sldId id="528" r:id="rId16"/>
    <p:sldId id="531" r:id="rId17"/>
    <p:sldId id="532" r:id="rId18"/>
    <p:sldId id="533" r:id="rId19"/>
    <p:sldId id="534" r:id="rId20"/>
    <p:sldId id="535" r:id="rId21"/>
    <p:sldId id="529" r:id="rId22"/>
    <p:sldId id="536" r:id="rId23"/>
    <p:sldId id="537" r:id="rId24"/>
    <p:sldId id="539" r:id="rId25"/>
    <p:sldId id="540" r:id="rId26"/>
    <p:sldId id="541" r:id="rId27"/>
    <p:sldId id="543" r:id="rId28"/>
    <p:sldId id="542" r:id="rId29"/>
    <p:sldId id="546" r:id="rId30"/>
    <p:sldId id="549" r:id="rId31"/>
    <p:sldId id="563" r:id="rId32"/>
    <p:sldId id="554" r:id="rId33"/>
    <p:sldId id="555" r:id="rId34"/>
    <p:sldId id="557" r:id="rId35"/>
    <p:sldId id="544" r:id="rId36"/>
    <p:sldId id="545" r:id="rId37"/>
    <p:sldId id="564" r:id="rId38"/>
  </p:sldIdLst>
  <p:sldSz cx="10691813" cy="7559675"/>
  <p:notesSz cx="6797675" cy="9929813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Горина Екатерина Леонидовна" initials="" lastIdx="2" clrIdx="0"/>
  <p:cmAuthor id="1" name="extrena" initials="" lastIdx="7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7F2E5"/>
    <a:srgbClr val="562212"/>
    <a:srgbClr val="C59368"/>
    <a:srgbClr val="EDD8C2"/>
    <a:srgbClr val="ED5338"/>
    <a:srgbClr val="F2ECDE"/>
    <a:srgbClr val="000000"/>
    <a:srgbClr val="959595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01" autoAdjust="0"/>
    <p:restoredTop sz="96374" autoAdjust="0"/>
  </p:normalViewPr>
  <p:slideViewPr>
    <p:cSldViewPr snapToGrid="0">
      <p:cViewPr>
        <p:scale>
          <a:sx n="75" d="100"/>
          <a:sy n="75" d="100"/>
        </p:scale>
        <p:origin x="-1716" y="-282"/>
      </p:cViewPr>
      <p:guideLst>
        <p:guide orient="horz" pos="363"/>
        <p:guide orient="horz" pos="907"/>
        <p:guide pos="533"/>
        <p:guide pos="107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hichkina_sv\Documents\Downloads\&#1087;&#1092;&#1086;%20&#1080;%20&#1076;&#1088;&#1091;&#1075;&#1080;&#1077;%20(2)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hichkina_sv\Documents\Downloads\&#1087;&#1092;&#1086;%20&#1080;%20&#1076;&#1088;&#1091;&#1075;&#1080;&#1077;%20(2)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trenkaeva_nv\&#1056;&#1072;&#1073;&#1086;&#1095;&#1080;&#1081;%20&#1089;&#1090;&#1086;&#1083;\&#1080;&#1084;&#1091;&#1097;%20&#1087;&#1086;&#1076;&#1076;&#1077;&#1088;&#1078;&#1082;&#107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1.3767209011264088E-2"/>
          <c:y val="9.9858311308377912E-2"/>
          <c:w val="0.97246558197747157"/>
          <c:h val="0.80892132951047424"/>
        </c:manualLayout>
      </c:layout>
      <c:barChart>
        <c:barDir val="col"/>
        <c:grouping val="clustered"/>
        <c:ser>
          <c:idx val="0"/>
          <c:order val="0"/>
          <c:tx>
            <c:strRef>
              <c:f>'[пфо и другие (2).xlsx]РЕСПУБЛИКА МОРДОВИЯ'!$A$2</c:f>
              <c:strCache>
                <c:ptCount val="1"/>
                <c:pt idx="0">
                  <c:v>средние предприятия</c:v>
                </c:pt>
              </c:strCache>
            </c:strRef>
          </c:tx>
          <c:spPr>
            <a:solidFill>
              <a:srgbClr val="562212"/>
            </a:solidFill>
            <a:ln>
              <a:noFill/>
            </a:ln>
            <a:effectLst>
              <a:innerShdw blurRad="114300">
                <a:schemeClr val="accent2"/>
              </a:innerShdw>
            </a:effectLst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'[пфо и другие (2).xlsx]РЕСПУБЛИКА МОРДОВИЯ'!$B$1:$E$1</c:f>
              <c:strCache>
                <c:ptCount val="4"/>
                <c:pt idx="0">
                  <c:v>2016 (по состоянию на 10.01.2017)</c:v>
                </c:pt>
                <c:pt idx="1">
                  <c:v>2017 (по состоянию на 10.01.2018)</c:v>
                </c:pt>
                <c:pt idx="2">
                  <c:v>2018 (по состоянию на 10.01.2019)</c:v>
                </c:pt>
                <c:pt idx="3">
                  <c:v>2019 (по состоянию на 10.01.2020)</c:v>
                </c:pt>
              </c:strCache>
            </c:strRef>
          </c:cat>
          <c:val>
            <c:numRef>
              <c:f>'[пфо и другие (2).xlsx]РЕСПУБЛИКА МОРДОВИЯ'!$B$2:$E$2</c:f>
              <c:numCache>
                <c:formatCode>General</c:formatCode>
                <c:ptCount val="4"/>
                <c:pt idx="0">
                  <c:v>72</c:v>
                </c:pt>
                <c:pt idx="1">
                  <c:v>83</c:v>
                </c:pt>
                <c:pt idx="2">
                  <c:v>81</c:v>
                </c:pt>
                <c:pt idx="3">
                  <c:v>73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668-4DDD-AD15-9D190CF0FF3F}"/>
            </c:ext>
          </c:extLst>
        </c:ser>
        <c:ser>
          <c:idx val="1"/>
          <c:order val="1"/>
          <c:tx>
            <c:strRef>
              <c:f>'[пфо и другие (2).xlsx]РЕСПУБЛИКА МОРДОВИЯ'!$A$3</c:f>
              <c:strCache>
                <c:ptCount val="1"/>
                <c:pt idx="0">
                  <c:v>малые предприятия</c:v>
                </c:pt>
              </c:strCache>
            </c:strRef>
          </c:tx>
          <c:spPr>
            <a:solidFill>
              <a:srgbClr val="ED5338"/>
            </a:solidFill>
            <a:ln>
              <a:noFill/>
            </a:ln>
            <a:effectLst>
              <a:innerShdw blurRad="114300">
                <a:schemeClr val="accent4"/>
              </a:innerShdw>
            </a:effectLst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'[пфо и другие (2).xlsx]РЕСПУБЛИКА МОРДОВИЯ'!$B$1:$E$1</c:f>
              <c:strCache>
                <c:ptCount val="4"/>
                <c:pt idx="0">
                  <c:v>2016 (по состоянию на 10.01.2017)</c:v>
                </c:pt>
                <c:pt idx="1">
                  <c:v>2017 (по состоянию на 10.01.2018)</c:v>
                </c:pt>
                <c:pt idx="2">
                  <c:v>2018 (по состоянию на 10.01.2019)</c:v>
                </c:pt>
                <c:pt idx="3">
                  <c:v>2019 (по состоянию на 10.01.2020)</c:v>
                </c:pt>
              </c:strCache>
            </c:strRef>
          </c:cat>
          <c:val>
            <c:numRef>
              <c:f>'[пфо и другие (2).xlsx]РЕСПУБЛИКА МОРДОВИЯ'!$B$3:$E$3</c:f>
              <c:numCache>
                <c:formatCode>General</c:formatCode>
                <c:ptCount val="4"/>
                <c:pt idx="0">
                  <c:v>929</c:v>
                </c:pt>
                <c:pt idx="1">
                  <c:v>943</c:v>
                </c:pt>
                <c:pt idx="2">
                  <c:v>879</c:v>
                </c:pt>
                <c:pt idx="3">
                  <c:v>789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668-4DDD-AD15-9D190CF0FF3F}"/>
            </c:ext>
          </c:extLst>
        </c:ser>
        <c:ser>
          <c:idx val="2"/>
          <c:order val="2"/>
          <c:tx>
            <c:strRef>
              <c:f>'[пфо и другие (2).xlsx]РЕСПУБЛИКА МОРДОВИЯ'!$A$4</c:f>
              <c:strCache>
                <c:ptCount val="1"/>
                <c:pt idx="0">
                  <c:v>микропредприятия</c:v>
                </c:pt>
              </c:strCache>
            </c:strRef>
          </c:tx>
          <c:spPr>
            <a:solidFill>
              <a:srgbClr val="EDD8C2"/>
            </a:solidFill>
            <a:ln>
              <a:noFill/>
            </a:ln>
            <a:effectLst>
              <a:innerShdw blurRad="114300">
                <a:schemeClr val="accent6"/>
              </a:innerShdw>
            </a:effectLst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'[пфо и другие (2).xlsx]РЕСПУБЛИКА МОРДОВИЯ'!$B$1:$E$1</c:f>
              <c:strCache>
                <c:ptCount val="4"/>
                <c:pt idx="0">
                  <c:v>2016 (по состоянию на 10.01.2017)</c:v>
                </c:pt>
                <c:pt idx="1">
                  <c:v>2017 (по состоянию на 10.01.2018)</c:v>
                </c:pt>
                <c:pt idx="2">
                  <c:v>2018 (по состоянию на 10.01.2019)</c:v>
                </c:pt>
                <c:pt idx="3">
                  <c:v>2019 (по состоянию на 10.01.2020)</c:v>
                </c:pt>
              </c:strCache>
            </c:strRef>
          </c:cat>
          <c:val>
            <c:numRef>
              <c:f>'[пфо и другие (2).xlsx]РЕСПУБЛИКА МОРДОВИЯ'!$B$4:$E$4</c:f>
              <c:numCache>
                <c:formatCode>#,##0</c:formatCode>
                <c:ptCount val="4"/>
                <c:pt idx="0">
                  <c:v>6151</c:v>
                </c:pt>
                <c:pt idx="1">
                  <c:v>6146</c:v>
                </c:pt>
                <c:pt idx="2">
                  <c:v>5940</c:v>
                </c:pt>
                <c:pt idx="3">
                  <c:v>5673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1668-4DDD-AD15-9D190CF0FF3F}"/>
            </c:ext>
          </c:extLst>
        </c:ser>
        <c:ser>
          <c:idx val="3"/>
          <c:order val="3"/>
          <c:tx>
            <c:strRef>
              <c:f>'[пфо и другие (2).xlsx]РЕСПУБЛИКА МОРДОВИЯ'!$A$5</c:f>
              <c:strCache>
                <c:ptCount val="1"/>
                <c:pt idx="0">
                  <c:v>ИП</c:v>
                </c:pt>
              </c:strCache>
            </c:strRef>
          </c:tx>
          <c:spPr>
            <a:solidFill>
              <a:srgbClr val="C59368"/>
            </a:solidFill>
            <a:ln>
              <a:noFill/>
            </a:ln>
            <a:effectLst>
              <a:innerShdw blurRad="114300">
                <a:schemeClr val="accent2">
                  <a:lumMod val="60000"/>
                </a:schemeClr>
              </a:innerShdw>
            </a:effectLst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'[пфо и другие (2).xlsx]РЕСПУБЛИКА МОРДОВИЯ'!$B$1:$E$1</c:f>
              <c:strCache>
                <c:ptCount val="4"/>
                <c:pt idx="0">
                  <c:v>2016 (по состоянию на 10.01.2017)</c:v>
                </c:pt>
                <c:pt idx="1">
                  <c:v>2017 (по состоянию на 10.01.2018)</c:v>
                </c:pt>
                <c:pt idx="2">
                  <c:v>2018 (по состоянию на 10.01.2019)</c:v>
                </c:pt>
                <c:pt idx="3">
                  <c:v>2019 (по состоянию на 10.01.2020)</c:v>
                </c:pt>
              </c:strCache>
            </c:strRef>
          </c:cat>
          <c:val>
            <c:numRef>
              <c:f>'[пфо и другие (2).xlsx]РЕСПУБЛИКА МОРДОВИЯ'!$B$5:$E$5</c:f>
              <c:numCache>
                <c:formatCode>#,##0</c:formatCode>
                <c:ptCount val="4"/>
                <c:pt idx="0">
                  <c:v>14225</c:v>
                </c:pt>
                <c:pt idx="1">
                  <c:v>14340</c:v>
                </c:pt>
                <c:pt idx="2">
                  <c:v>14092</c:v>
                </c:pt>
                <c:pt idx="3">
                  <c:v>13824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1668-4DDD-AD15-9D190CF0FF3F}"/>
            </c:ext>
          </c:extLst>
        </c:ser>
        <c:ser>
          <c:idx val="4"/>
          <c:order val="4"/>
          <c:tx>
            <c:strRef>
              <c:f>'[пфо и другие (2).xlsx]РЕСПУБЛИКА МОРДОВИЯ'!$A$6</c:f>
              <c:strCache>
                <c:ptCount val="1"/>
                <c:pt idx="0">
                  <c:v>Количество МСП</c:v>
                </c:pt>
              </c:strCache>
            </c:strRef>
          </c:tx>
          <c:spPr>
            <a:solidFill>
              <a:srgbClr val="562212"/>
            </a:solidFill>
            <a:ln>
              <a:noFill/>
            </a:ln>
            <a:effectLst>
              <a:innerShdw blurRad="114300">
                <a:schemeClr val="accent4">
                  <a:lumMod val="60000"/>
                </a:schemeClr>
              </a:innerShdw>
            </a:effectLst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spPr>
              <a:ln w="19050" cap="rnd">
                <a:solidFill>
                  <a:srgbClr val="C00000"/>
                </a:solidFill>
                <a:prstDash val="dash"/>
              </a:ln>
              <a:effectLst/>
            </c:spPr>
            <c:trendlineType val="linear"/>
          </c:trendline>
          <c:cat>
            <c:strRef>
              <c:f>'[пфо и другие (2).xlsx]РЕСПУБЛИКА МОРДОВИЯ'!$B$1:$E$1</c:f>
              <c:strCache>
                <c:ptCount val="4"/>
                <c:pt idx="0">
                  <c:v>2016 (по состоянию на 10.01.2017)</c:v>
                </c:pt>
                <c:pt idx="1">
                  <c:v>2017 (по состоянию на 10.01.2018)</c:v>
                </c:pt>
                <c:pt idx="2">
                  <c:v>2018 (по состоянию на 10.01.2019)</c:v>
                </c:pt>
                <c:pt idx="3">
                  <c:v>2019 (по состоянию на 10.01.2020)</c:v>
                </c:pt>
              </c:strCache>
            </c:strRef>
          </c:cat>
          <c:val>
            <c:numRef>
              <c:f>'[пфо и другие (2).xlsx]РЕСПУБЛИКА МОРДОВИЯ'!$B$6:$E$6</c:f>
              <c:numCache>
                <c:formatCode>#,##0</c:formatCode>
                <c:ptCount val="4"/>
                <c:pt idx="0">
                  <c:v>21377</c:v>
                </c:pt>
                <c:pt idx="1">
                  <c:v>21512</c:v>
                </c:pt>
                <c:pt idx="2">
                  <c:v>20992</c:v>
                </c:pt>
                <c:pt idx="3">
                  <c:v>20359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1668-4DDD-AD15-9D190CF0FF3F}"/>
            </c:ext>
          </c:extLst>
        </c:ser>
        <c:dLbls>
          <c:showVal val="1"/>
        </c:dLbls>
        <c:gapWidth val="164"/>
        <c:overlap val="-22"/>
        <c:axId val="37657984"/>
        <c:axId val="86398080"/>
      </c:barChart>
      <c:catAx>
        <c:axId val="37657984"/>
        <c:scaling>
          <c:orientation val="minMax"/>
        </c:scaling>
        <c:axPos val="b"/>
        <c:numFmt formatCode="General" sourceLinked="0"/>
        <c:majorTickMark val="none"/>
        <c:tickLblPos val="nextTo"/>
        <c:spPr>
          <a:noFill/>
          <a:ln w="19050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6398080"/>
        <c:crosses val="autoZero"/>
        <c:auto val="1"/>
        <c:lblAlgn val="ctr"/>
        <c:lblOffset val="100"/>
      </c:catAx>
      <c:valAx>
        <c:axId val="86398080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76579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2364542059016482"/>
          <c:y val="9.0307454823404937E-2"/>
          <c:w val="0.66583863039048585"/>
          <c:h val="8.1210020120293644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lineChart>
        <c:grouping val="standard"/>
        <c:ser>
          <c:idx val="0"/>
          <c:order val="0"/>
          <c:tx>
            <c:strRef>
              <c:f>'[пфо и другие (2).xlsx]РЕСПУБЛИКА МОРДОВИЯ'!$A$10</c:f>
              <c:strCache>
                <c:ptCount val="1"/>
                <c:pt idx="0">
                  <c:v>Численность занятых в сфере малого и среднего предпринимательства, включая индивидуальных предпринимателей **</c:v>
                </c:pt>
              </c:strCache>
            </c:strRef>
          </c:tx>
          <c:spPr>
            <a:ln w="22225" cap="rnd">
              <a:solidFill>
                <a:srgbClr val="562212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rgbClr val="562212"/>
              </a:solidFill>
              <a:ln w="9525">
                <a:solidFill>
                  <a:srgbClr val="562212"/>
                </a:solidFill>
                <a:round/>
              </a:ln>
              <a:effectLst/>
            </c:spPr>
          </c:marker>
          <c:dLbls>
            <c:dLbl>
              <c:idx val="0"/>
              <c:layout>
                <c:manualLayout>
                  <c:x val="-4.5844938858437295E-2"/>
                  <c:y val="1.3227515982901301E-2"/>
                </c:manualLayout>
              </c:layout>
              <c:dLblPos val="r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28D-4246-8D48-2253658DAED1}"/>
                </c:ext>
              </c:extLst>
            </c:dLbl>
            <c:spPr>
              <a:solidFill>
                <a:srgbClr val="EDD8C2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'[пфо и другие (2).xlsx]РЕСПУБЛИКА МОРДОВИЯ'!$B$9:$E$9</c:f>
              <c:strCache>
                <c:ptCount val="4"/>
                <c:pt idx="0">
                  <c:v>2016 (по состоянию на 10.01.2017)</c:v>
                </c:pt>
                <c:pt idx="1">
                  <c:v>2017 (по состоянию на 10.01.2018)</c:v>
                </c:pt>
                <c:pt idx="2">
                  <c:v>2018 (по состоянию на 10.01.2019)</c:v>
                </c:pt>
                <c:pt idx="3">
                  <c:v>2019 (по состоянию на 10.01.2020)</c:v>
                </c:pt>
              </c:strCache>
            </c:strRef>
          </c:cat>
          <c:val>
            <c:numRef>
              <c:f>'[пфо и другие (2).xlsx]РЕСПУБЛИКА МОРДОВИЯ'!$B$10:$E$10</c:f>
              <c:numCache>
                <c:formatCode>General</c:formatCode>
                <c:ptCount val="4"/>
                <c:pt idx="0">
                  <c:v>91.1</c:v>
                </c:pt>
                <c:pt idx="1">
                  <c:v>91.5</c:v>
                </c:pt>
                <c:pt idx="2">
                  <c:v>87.1</c:v>
                </c:pt>
                <c:pt idx="3">
                  <c:v>81.099999999999994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A28D-4246-8D48-2253658DAED1}"/>
            </c:ext>
          </c:extLst>
        </c:ser>
        <c:dLbls>
          <c:showVal val="1"/>
        </c:dLbls>
        <c:marker val="1"/>
        <c:axId val="37634048"/>
        <c:axId val="37635584"/>
      </c:lineChart>
      <c:catAx>
        <c:axId val="37634048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0"/>
        <c:majorTickMark val="none"/>
        <c:tickLblPos val="nextTo"/>
        <c:spPr>
          <a:solidFill>
            <a:srgbClr val="EDD8C2"/>
          </a:solidFill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7635584"/>
        <c:crosses val="autoZero"/>
        <c:auto val="1"/>
        <c:lblAlgn val="ctr"/>
        <c:lblOffset val="100"/>
      </c:catAx>
      <c:valAx>
        <c:axId val="37635584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7634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8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Лист1!$C$1</c:f>
              <c:strCache>
                <c:ptCount val="1"/>
                <c:pt idx="0">
                  <c:v>Кол-во объектов в перечнях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Лист1!$B$2:$B$25</c:f>
              <c:strCache>
                <c:ptCount val="24"/>
                <c:pt idx="0">
                  <c:v>Ардатовский</c:v>
                </c:pt>
                <c:pt idx="1">
                  <c:v>Атюрьевский</c:v>
                </c:pt>
                <c:pt idx="2">
                  <c:v>Атяшевский</c:v>
                </c:pt>
                <c:pt idx="3">
                  <c:v>Большеберезниковский</c:v>
                </c:pt>
                <c:pt idx="4">
                  <c:v>Большеигнатовский</c:v>
                </c:pt>
                <c:pt idx="5">
                  <c:v>Дубенский</c:v>
                </c:pt>
                <c:pt idx="6">
                  <c:v>Ельниковский</c:v>
                </c:pt>
                <c:pt idx="7">
                  <c:v>Зубово-Полянский</c:v>
                </c:pt>
                <c:pt idx="8">
                  <c:v>Инсарский</c:v>
                </c:pt>
                <c:pt idx="9">
                  <c:v>Ичалковский</c:v>
                </c:pt>
                <c:pt idx="10">
                  <c:v>Кадошкинский</c:v>
                </c:pt>
                <c:pt idx="11">
                  <c:v>Кочкуровский</c:v>
                </c:pt>
                <c:pt idx="12">
                  <c:v>Краснослободский</c:v>
                </c:pt>
                <c:pt idx="13">
                  <c:v>Лямбирский</c:v>
                </c:pt>
                <c:pt idx="14">
                  <c:v>Ромодановский</c:v>
                </c:pt>
                <c:pt idx="15">
                  <c:v>Старошайговский</c:v>
                </c:pt>
                <c:pt idx="16">
                  <c:v>Темниковский</c:v>
                </c:pt>
                <c:pt idx="17">
                  <c:v>Теньгушевский</c:v>
                </c:pt>
                <c:pt idx="18">
                  <c:v>Торбеевский</c:v>
                </c:pt>
                <c:pt idx="19">
                  <c:v>Чамзинский</c:v>
                </c:pt>
                <c:pt idx="20">
                  <c:v>Ковылкинский</c:v>
                </c:pt>
                <c:pt idx="21">
                  <c:v>Рузаевский</c:v>
                </c:pt>
                <c:pt idx="22">
                  <c:v>Г.о. Саранск</c:v>
                </c:pt>
                <c:pt idx="23">
                  <c:v>Госкомимущество</c:v>
                </c:pt>
              </c:strCache>
            </c:strRef>
          </c:cat>
          <c:val>
            <c:numRef>
              <c:f>Лист1!$C$2:$C$25</c:f>
              <c:numCache>
                <c:formatCode>General</c:formatCode>
                <c:ptCount val="24"/>
                <c:pt idx="0">
                  <c:v>4</c:v>
                </c:pt>
                <c:pt idx="1">
                  <c:v>1</c:v>
                </c:pt>
                <c:pt idx="2">
                  <c:v>4</c:v>
                </c:pt>
                <c:pt idx="3">
                  <c:v>7</c:v>
                </c:pt>
                <c:pt idx="4">
                  <c:v>10</c:v>
                </c:pt>
                <c:pt idx="5">
                  <c:v>14</c:v>
                </c:pt>
                <c:pt idx="6">
                  <c:v>1</c:v>
                </c:pt>
                <c:pt idx="7">
                  <c:v>2</c:v>
                </c:pt>
                <c:pt idx="8">
                  <c:v>5</c:v>
                </c:pt>
                <c:pt idx="9">
                  <c:v>9</c:v>
                </c:pt>
                <c:pt idx="10">
                  <c:v>7</c:v>
                </c:pt>
                <c:pt idx="11">
                  <c:v>2</c:v>
                </c:pt>
                <c:pt idx="12">
                  <c:v>4</c:v>
                </c:pt>
                <c:pt idx="13">
                  <c:v>4</c:v>
                </c:pt>
                <c:pt idx="14">
                  <c:v>2</c:v>
                </c:pt>
                <c:pt idx="15">
                  <c:v>2</c:v>
                </c:pt>
                <c:pt idx="16">
                  <c:v>11</c:v>
                </c:pt>
                <c:pt idx="17">
                  <c:v>3</c:v>
                </c:pt>
                <c:pt idx="18">
                  <c:v>4</c:v>
                </c:pt>
                <c:pt idx="19">
                  <c:v>11</c:v>
                </c:pt>
                <c:pt idx="20">
                  <c:v>3</c:v>
                </c:pt>
                <c:pt idx="21">
                  <c:v>4</c:v>
                </c:pt>
                <c:pt idx="22">
                  <c:v>65</c:v>
                </c:pt>
                <c:pt idx="23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AD2-4087-A0F9-CA35B308E86E}"/>
            </c:ext>
          </c:extLst>
        </c:ser>
        <c:shape val="box"/>
        <c:axId val="45881216"/>
        <c:axId val="45882752"/>
        <c:axId val="0"/>
      </c:bar3DChart>
      <c:catAx>
        <c:axId val="45881216"/>
        <c:scaling>
          <c:orientation val="minMax"/>
        </c:scaling>
        <c:axPos val="b"/>
        <c:numFmt formatCode="General" sourceLinked="0"/>
        <c:tickLblPos val="nextTo"/>
        <c:crossAx val="45882752"/>
        <c:crosses val="autoZero"/>
        <c:auto val="1"/>
        <c:lblAlgn val="ctr"/>
        <c:lblOffset val="100"/>
      </c:catAx>
      <c:valAx>
        <c:axId val="45882752"/>
        <c:scaling>
          <c:orientation val="minMax"/>
        </c:scaling>
        <c:axPos val="l"/>
        <c:majorGridlines/>
        <c:numFmt formatCode="General" sourceLinked="1"/>
        <c:tickLblPos val="nextTo"/>
        <c:crossAx val="45881216"/>
        <c:crosses val="autoZero"/>
        <c:crossBetween val="between"/>
      </c:valAx>
    </c:plotArea>
    <c:plotVisOnly val="1"/>
    <c:dispBlanksAs val="gap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B2F4853-F9F3-45A4-8E6E-F254DFE23B4D}" type="datetimeFigureOut">
              <a:rPr lang="ru-RU"/>
              <a:pPr>
                <a:defRPr/>
              </a:pPr>
              <a:t>01.12.2020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30288" y="1241425"/>
            <a:ext cx="47371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100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994B737-0137-411C-9A23-D177D62ECC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253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508E5ED-3EDA-4400-9C8B-452D33CC08D7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7782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3BC144C-85CD-43B8-B54A-DE6AE929101B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7987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1F289C2-2B5C-4D18-A1CE-37E09D5A333F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8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9096375" y="349250"/>
            <a:ext cx="12779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10"/>
          <p:cNvSpPr/>
          <p:nvPr userDrawn="1"/>
        </p:nvSpPr>
        <p:spPr>
          <a:xfrm>
            <a:off x="836613" y="358775"/>
            <a:ext cx="554037" cy="11906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281F4A-22DC-443F-8612-57539D4E9FED}" type="datetimeFigureOut">
              <a:rPr lang="ru-RU"/>
              <a:pPr>
                <a:defRPr/>
              </a:pPr>
              <a:t>01.12.2020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4858396-C3D8-475E-A1CB-5065DC5A57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9096375" y="349250"/>
            <a:ext cx="12779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7"/>
          <p:cNvSpPr/>
          <p:nvPr userDrawn="1"/>
        </p:nvSpPr>
        <p:spPr>
          <a:xfrm>
            <a:off x="836613" y="358775"/>
            <a:ext cx="554037" cy="11906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9659C-AF26-47BF-9A12-1BF6F7248572}" type="datetimeFigureOut">
              <a:rPr lang="ru-RU"/>
              <a:pPr>
                <a:defRPr/>
              </a:pPr>
              <a:t>01.12.2020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D9D6956-E892-4C68-A951-6F7987534A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44BA6-D04F-45BC-8ECC-457ACCD52D38}" type="datetimeFigureOut">
              <a:rPr lang="ru-RU"/>
              <a:pPr>
                <a:defRPr/>
              </a:pPr>
              <a:t>01.12.2020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D23AD60-E994-491D-821A-53155667DF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7A5B28-3BEE-4F0B-9B3C-2272912CEBC7}" type="datetimeFigureOut">
              <a:rPr lang="ru-RU"/>
              <a:pPr>
                <a:defRPr/>
              </a:pPr>
              <a:t>01.12.2020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D7990D3-F26A-4D0B-81F6-38C353D8E3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3CC1F-0530-46B2-A185-587B5B4093B4}" type="datetimeFigureOut">
              <a:rPr lang="ru-RU"/>
              <a:pPr>
                <a:defRPr/>
              </a:pPr>
              <a:t>01.12.2020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A26A965E-6598-4D19-B2D9-5FAE4D2972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F11DC-9094-4353-8CE0-61A185392782}" type="datetimeFigureOut">
              <a:rPr lang="ru-RU"/>
              <a:pPr>
                <a:defRPr/>
              </a:pPr>
              <a:t>01.12.2020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947550F-A295-4118-8A34-DBEFAF25C1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74F07-5122-4913-B9A1-3228A876C726}" type="datetimeFigureOut">
              <a:rPr lang="ru-RU"/>
              <a:pPr>
                <a:defRPr/>
              </a:pPr>
              <a:t>01.12.2020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61A80E95-3952-4CFB-A5CC-F742E07A30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5AF4E-F009-4315-B476-CE9B788FD264}" type="datetimeFigureOut">
              <a:rPr lang="ru-RU"/>
              <a:pPr>
                <a:defRPr/>
              </a:pPr>
              <a:t>01.12.2020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D68F6BCA-ABCE-49DC-9B2A-374ADE81BD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E83A3D-9F93-46D9-BBC3-0E9551CD72FD}" type="datetimeFigureOut">
              <a:rPr lang="ru-RU"/>
              <a:pPr>
                <a:defRPr/>
              </a:pPr>
              <a:t>01.12.2020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F20C27B-2D53-4F53-BA60-69031CD831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F4B974-D71C-4C32-8EF3-884CD28A7C0A}" type="datetimeFigureOut">
              <a:rPr lang="ru-RU"/>
              <a:pPr>
                <a:defRPr/>
              </a:pPr>
              <a:t>01.12.2020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1C31C94-BD3E-4834-B8B6-DAACCFE27B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56661-1D83-49F6-B8F7-D385A2E9B7B4}" type="datetimeFigureOut">
              <a:rPr lang="ru-RU"/>
              <a:pPr>
                <a:defRPr/>
              </a:pPr>
              <a:t>01.12.2020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738" y="7007225"/>
            <a:ext cx="2405062" cy="401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9BF6E30-4CBA-4445-A2EB-F262F884CB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 userDrawn="1"/>
        </p:nvSpPr>
        <p:spPr>
          <a:xfrm>
            <a:off x="10110788" y="7070725"/>
            <a:ext cx="419100" cy="419100"/>
          </a:xfrm>
          <a:prstGeom prst="ellipse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13" y="403225"/>
            <a:ext cx="9221787" cy="1460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13" y="2012950"/>
            <a:ext cx="9221787" cy="47958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23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600FEF4-44EA-48FF-904D-5388F47741D1}" type="datetimeFigureOut">
              <a:rPr lang="ru-RU"/>
              <a:pPr>
                <a:defRPr/>
              </a:pPr>
              <a:t>01.12.2020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713" y="7007225"/>
            <a:ext cx="3608387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32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TextBox 6"/>
          <p:cNvSpPr txBox="1"/>
          <p:nvPr userDrawn="1"/>
        </p:nvSpPr>
        <p:spPr>
          <a:xfrm>
            <a:off x="10090150" y="7127875"/>
            <a:ext cx="461963" cy="2809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E19D3D8D-ACC1-42B7-997A-2F7E9AF9E3B1}" type="slidenum">
              <a:rPr lang="ru-RU" sz="1228">
                <a:solidFill>
                  <a:srgbClr val="562212"/>
                </a:solidFill>
                <a:latin typeface="+mn-lt"/>
                <a:cs typeface="+mn-cs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 sz="1228" dirty="0">
              <a:solidFill>
                <a:srgbClr val="562212"/>
              </a:solidFill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 pitchFamily="34" charset="0"/>
        </a:defRPr>
      </a:lvl2pPr>
      <a:lvl3pPr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 pitchFamily="34" charset="0"/>
        </a:defRPr>
      </a:lvl3pPr>
      <a:lvl4pPr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 pitchFamily="34" charset="0"/>
        </a:defRPr>
      </a:lvl4pPr>
      <a:lvl5pPr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 pitchFamily="34" charset="0"/>
        </a:defRPr>
      </a:lvl5pPr>
      <a:lvl6pPr marL="457200"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 pitchFamily="34" charset="0"/>
        </a:defRPr>
      </a:lvl6pPr>
      <a:lvl7pPr marL="914400"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 pitchFamily="34" charset="0"/>
        </a:defRPr>
      </a:lvl7pPr>
      <a:lvl8pPr marL="1371600"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 pitchFamily="34" charset="0"/>
        </a:defRPr>
      </a:lvl8pPr>
      <a:lvl9pPr marL="1828800" algn="l" defTabSz="1006475" rtl="0" fontAlgn="base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 Light" pitchFamily="34" charset="0"/>
        </a:defRPr>
      </a:lvl9pPr>
    </p:titleStyle>
    <p:bodyStyle>
      <a:lvl1pPr marL="250825" indent="-250825" algn="l" defTabSz="1006475" rtl="0" fontAlgn="base">
        <a:lnSpc>
          <a:spcPct val="90000"/>
        </a:lnSpc>
        <a:spcBef>
          <a:spcPts val="1100"/>
        </a:spcBef>
        <a:spcAft>
          <a:spcPct val="0"/>
        </a:spcAft>
        <a:buFont typeface="Arial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55650" indent="-250825" algn="l" defTabSz="1006475" rtl="0" fontAlgn="base">
        <a:lnSpc>
          <a:spcPct val="90000"/>
        </a:lnSpc>
        <a:spcBef>
          <a:spcPts val="55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250825" algn="l" defTabSz="1006475" rtl="0" fontAlgn="base">
        <a:lnSpc>
          <a:spcPct val="90000"/>
        </a:lnSpc>
        <a:spcBef>
          <a:spcPts val="550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63713" indent="-250825" algn="l" defTabSz="1006475" rtl="0" fontAlgn="base">
        <a:lnSpc>
          <a:spcPct val="90000"/>
        </a:lnSpc>
        <a:spcBef>
          <a:spcPts val="550"/>
        </a:spcBef>
        <a:spcAft>
          <a:spcPct val="0"/>
        </a:spcAft>
        <a:buFont typeface="Arial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266950" indent="-250825" algn="l" defTabSz="1006475" rtl="0" fontAlgn="base">
        <a:lnSpc>
          <a:spcPct val="90000"/>
        </a:lnSpc>
        <a:spcBef>
          <a:spcPts val="550"/>
        </a:spcBef>
        <a:spcAft>
          <a:spcPct val="0"/>
        </a:spcAft>
        <a:buFont typeface="Arial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emf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5.jpeg"/><Relationship Id="rId3" Type="http://schemas.openxmlformats.org/officeDocument/2006/relationships/image" Target="../media/image15.png"/><Relationship Id="rId7" Type="http://schemas.openxmlformats.org/officeDocument/2006/relationships/image" Target="../media/image19.jpeg"/><Relationship Id="rId12" Type="http://schemas.openxmlformats.org/officeDocument/2006/relationships/image" Target="../media/image2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Relationship Id="rId1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monitoring.corpmsp.ru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issrm.ru/" TargetMode="Externa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23"/>
          <p:cNvPicPr>
            <a:picLocks noChangeAspect="1"/>
          </p:cNvPicPr>
          <p:nvPr/>
        </p:nvPicPr>
        <p:blipFill>
          <a:blip r:embed="rId3"/>
          <a:srcRect t="29636" r="25089"/>
          <a:stretch>
            <a:fillRect/>
          </a:stretch>
        </p:blipFill>
        <p:spPr bwMode="auto">
          <a:xfrm>
            <a:off x="4965700" y="-144463"/>
            <a:ext cx="6645275" cy="624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Арка 22"/>
          <p:cNvSpPr/>
          <p:nvPr/>
        </p:nvSpPr>
        <p:spPr>
          <a:xfrm rot="18477485">
            <a:off x="-1735931" y="5641181"/>
            <a:ext cx="4830762" cy="4829176"/>
          </a:xfrm>
          <a:prstGeom prst="blockArc">
            <a:avLst>
              <a:gd name="adj1" fmla="val 14106148"/>
              <a:gd name="adj2" fmla="val 3789708"/>
              <a:gd name="adj3" fmla="val 15986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prstClr val="black"/>
              </a:solidFill>
            </a:endParaRPr>
          </a:p>
        </p:txBody>
      </p:sp>
      <p:sp>
        <p:nvSpPr>
          <p:cNvPr id="21" name="Арка 20"/>
          <p:cNvSpPr/>
          <p:nvPr/>
        </p:nvSpPr>
        <p:spPr>
          <a:xfrm rot="9900000">
            <a:off x="9058275" y="6227763"/>
            <a:ext cx="2473325" cy="2473325"/>
          </a:xfrm>
          <a:prstGeom prst="blockArc">
            <a:avLst>
              <a:gd name="adj1" fmla="val 19423086"/>
              <a:gd name="adj2" fmla="val 11079722"/>
              <a:gd name="adj3" fmla="val 15520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>
              <a:solidFill>
                <a:prstClr val="black"/>
              </a:solidFill>
            </a:endParaRPr>
          </a:p>
        </p:txBody>
      </p:sp>
      <p:pic>
        <p:nvPicPr>
          <p:cNvPr id="14340" name="Рисунок 24"/>
          <p:cNvPicPr>
            <a:picLocks noChangeAspect="1"/>
          </p:cNvPicPr>
          <p:nvPr/>
        </p:nvPicPr>
        <p:blipFill>
          <a:blip r:embed="rId4">
            <a:lum contrast="-20000"/>
          </a:blip>
          <a:srcRect/>
          <a:stretch>
            <a:fillRect/>
          </a:stretch>
        </p:blipFill>
        <p:spPr bwMode="auto">
          <a:xfrm>
            <a:off x="5780088" y="-1071563"/>
            <a:ext cx="1854200" cy="1854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701675" y="314325"/>
            <a:ext cx="812800" cy="217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12363" y="7085013"/>
            <a:ext cx="566737" cy="3794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058863" y="4022725"/>
            <a:ext cx="7191375" cy="101441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14344" name="Группа 2"/>
          <p:cNvGrpSpPr>
            <a:grpSpLocks/>
          </p:cNvGrpSpPr>
          <p:nvPr/>
        </p:nvGrpSpPr>
        <p:grpSpPr bwMode="auto">
          <a:xfrm>
            <a:off x="920750" y="2084388"/>
            <a:ext cx="9091613" cy="2582862"/>
            <a:chOff x="920709" y="2234968"/>
            <a:chExt cx="8532371" cy="2423584"/>
          </a:xfrm>
        </p:grpSpPr>
        <p:pic>
          <p:nvPicPr>
            <p:cNvPr id="14350" name="Рисунок 15"/>
            <p:cNvPicPr>
              <a:picLocks noChangeAspect="1"/>
            </p:cNvPicPr>
            <p:nvPr/>
          </p:nvPicPr>
          <p:blipFill>
            <a:blip r:embed="rId5"/>
            <a:srcRect l="82864"/>
            <a:stretch>
              <a:fillRect/>
            </a:stretch>
          </p:blipFill>
          <p:spPr bwMode="auto">
            <a:xfrm>
              <a:off x="8011434" y="2234968"/>
              <a:ext cx="1441646" cy="24235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51" name="Рисунок 7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920709" y="2629589"/>
              <a:ext cx="6976492" cy="1295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4345" name="Прямоугольник 8"/>
          <p:cNvSpPr>
            <a:spLocks noChangeArrowheads="1"/>
          </p:cNvSpPr>
          <p:nvPr/>
        </p:nvSpPr>
        <p:spPr bwMode="auto">
          <a:xfrm>
            <a:off x="1166813" y="4108450"/>
            <a:ext cx="6969125" cy="106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07000"/>
              </a:lnSpc>
            </a:pPr>
            <a:r>
              <a:rPr lang="ru-RU" sz="1500" b="1">
                <a:solidFill>
                  <a:schemeClr val="bg1"/>
                </a:solidFill>
              </a:rPr>
              <a:t>В рамках национального проекта «Малое и среднее предпринимательство и поддержка индивидуальной предпринимательской инициативы»</a:t>
            </a:r>
          </a:p>
          <a:p>
            <a:pPr>
              <a:lnSpc>
                <a:spcPct val="107000"/>
              </a:lnSpc>
            </a:pPr>
            <a:endParaRPr lang="ru-RU" sz="150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932863" y="257175"/>
            <a:ext cx="1533525" cy="5254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4347" name="Рисунок 17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3238" y="293688"/>
            <a:ext cx="642937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Подзаголовок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6813" y="423863"/>
            <a:ext cx="3678237" cy="525462"/>
          </a:xfrm>
        </p:spPr>
        <p:txBody>
          <a:bodyPr/>
          <a:lstStyle/>
          <a:p>
            <a:pPr algn="l" defTabSz="1007943" fontAlgn="auto">
              <a:spcBef>
                <a:spcPts val="1102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1050" cap="all" dirty="0">
                <a:latin typeface="Arial" panose="020B0604020202020204" pitchFamily="34" charset="0"/>
                <a:cs typeface="Arial" panose="020B0604020202020204" pitchFamily="34" charset="0"/>
              </a:rPr>
              <a:t>Министерство экономики, торговли и </a:t>
            </a:r>
            <a:r>
              <a:rPr lang="ru-RU" sz="1050" cap="all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предпринимательства</a:t>
            </a:r>
            <a:r>
              <a:rPr lang="ru-RU" sz="1050" cap="all" dirty="0">
                <a:latin typeface="Arial" panose="020B0604020202020204" pitchFamily="34" charset="0"/>
                <a:cs typeface="Arial" panose="020B0604020202020204" pitchFamily="34" charset="0"/>
              </a:rPr>
              <a:t> Республики Мордовия</a:t>
            </a:r>
          </a:p>
        </p:txBody>
      </p:sp>
      <p:pic>
        <p:nvPicPr>
          <p:cNvPr id="14349" name="Рисунок 12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040438" y="6038850"/>
            <a:ext cx="3686175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0"/>
            <a:ext cx="10691813" cy="7559675"/>
          </a:xfrm>
          <a:prstGeom prst="rect">
            <a:avLst/>
          </a:prstGeom>
          <a:solidFill>
            <a:srgbClr val="562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/>
          </a:p>
        </p:txBody>
      </p:sp>
      <p:pic>
        <p:nvPicPr>
          <p:cNvPr id="16386" name="Рисунок 12"/>
          <p:cNvPicPr>
            <a:picLocks noChangeAspect="1"/>
          </p:cNvPicPr>
          <p:nvPr/>
        </p:nvPicPr>
        <p:blipFill>
          <a:blip r:embed="rId2"/>
          <a:srcRect b="44173"/>
          <a:stretch>
            <a:fillRect/>
          </a:stretch>
        </p:blipFill>
        <p:spPr bwMode="auto">
          <a:xfrm rot="10800000">
            <a:off x="-1698625" y="-1354138"/>
            <a:ext cx="6967538" cy="389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Арка 18"/>
          <p:cNvSpPr/>
          <p:nvPr/>
        </p:nvSpPr>
        <p:spPr>
          <a:xfrm rot="8100000">
            <a:off x="6691313" y="4032250"/>
            <a:ext cx="6496050" cy="6496050"/>
          </a:xfrm>
          <a:prstGeom prst="blockArc">
            <a:avLst>
              <a:gd name="adj1" fmla="val 956724"/>
              <a:gd name="adj2" fmla="val 11921681"/>
              <a:gd name="adj3" fmla="val 18078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18" name="Арка 17"/>
          <p:cNvSpPr/>
          <p:nvPr/>
        </p:nvSpPr>
        <p:spPr>
          <a:xfrm rot="8470968">
            <a:off x="-1173163" y="6386513"/>
            <a:ext cx="3536951" cy="3536950"/>
          </a:xfrm>
          <a:prstGeom prst="blockArc">
            <a:avLst>
              <a:gd name="adj1" fmla="val 3346679"/>
              <a:gd name="adj2" fmla="val 13202193"/>
              <a:gd name="adj3" fmla="val 12415"/>
            </a:avLst>
          </a:prstGeom>
          <a:solidFill>
            <a:srgbClr val="C59368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16389" name="TextBox 16"/>
          <p:cNvSpPr txBox="1">
            <a:spLocks noChangeArrowheads="1"/>
          </p:cNvSpPr>
          <p:nvPr/>
        </p:nvSpPr>
        <p:spPr bwMode="auto">
          <a:xfrm>
            <a:off x="595313" y="1579563"/>
            <a:ext cx="7562850" cy="378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4800">
                <a:solidFill>
                  <a:srgbClr val="ED5338"/>
                </a:solidFill>
                <a:latin typeface="Arial Black" pitchFamily="34" charset="0"/>
                <a:ea typeface="Roboto Black"/>
                <a:cs typeface="Roboto Black"/>
              </a:rPr>
              <a:t>1. </a:t>
            </a:r>
            <a:r>
              <a:rPr lang="ru-RU" sz="4800">
                <a:solidFill>
                  <a:schemeClr val="bg1"/>
                </a:solidFill>
                <a:latin typeface="Arial Black" pitchFamily="34" charset="0"/>
                <a:ea typeface="Roboto Black"/>
                <a:cs typeface="Roboto Black"/>
              </a:rPr>
              <a:t/>
            </a:r>
            <a:br>
              <a:rPr lang="ru-RU" sz="4800">
                <a:solidFill>
                  <a:schemeClr val="bg1"/>
                </a:solidFill>
                <a:latin typeface="Arial Black" pitchFamily="34" charset="0"/>
                <a:ea typeface="Roboto Black"/>
                <a:cs typeface="Roboto Black"/>
              </a:rPr>
            </a:br>
            <a:r>
              <a:rPr lang="ru-RU" sz="4800">
                <a:solidFill>
                  <a:schemeClr val="bg1"/>
                </a:solidFill>
                <a:latin typeface="Arial Black" pitchFamily="34" charset="0"/>
                <a:ea typeface="Roboto Black"/>
                <a:cs typeface="Roboto Black"/>
              </a:rPr>
              <a:t>Реализация национального проекта и общая характеристика МСП</a:t>
            </a:r>
            <a:endParaRPr lang="en-US" sz="4800">
              <a:solidFill>
                <a:schemeClr val="bg1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04850" y="4754563"/>
            <a:ext cx="2398713" cy="104775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/>
          </a:p>
        </p:txBody>
      </p:sp>
      <p:pic>
        <p:nvPicPr>
          <p:cNvPr id="16391" name="Рисунок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352425"/>
            <a:ext cx="1296988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Группа 4"/>
          <p:cNvGrpSpPr/>
          <p:nvPr/>
        </p:nvGrpSpPr>
        <p:grpSpPr>
          <a:xfrm>
            <a:off x="5902960" y="-213360"/>
            <a:ext cx="1188720" cy="1205309"/>
            <a:chOff x="5008880" y="1849120"/>
            <a:chExt cx="1188720" cy="1205309"/>
          </a:xfrm>
          <a:solidFill>
            <a:srgbClr val="C59368">
              <a:alpha val="31000"/>
            </a:srgbClr>
          </a:solidFill>
        </p:grpSpPr>
        <p:sp>
          <p:nvSpPr>
            <p:cNvPr id="4" name="Овал 3"/>
            <p:cNvSpPr/>
            <p:nvPr/>
          </p:nvSpPr>
          <p:spPr>
            <a:xfrm>
              <a:off x="5008880" y="184912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2" name="Овал 11"/>
            <p:cNvSpPr/>
            <p:nvPr/>
          </p:nvSpPr>
          <p:spPr>
            <a:xfrm>
              <a:off x="5770880" y="184912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14" name="Овал 13"/>
            <p:cNvSpPr/>
            <p:nvPr/>
          </p:nvSpPr>
          <p:spPr>
            <a:xfrm>
              <a:off x="5364480" y="223520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5" name="Овал 14"/>
            <p:cNvSpPr/>
            <p:nvPr/>
          </p:nvSpPr>
          <p:spPr>
            <a:xfrm>
              <a:off x="5008880" y="2627709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0" name="Овал 19"/>
            <p:cNvSpPr/>
            <p:nvPr/>
          </p:nvSpPr>
          <p:spPr>
            <a:xfrm>
              <a:off x="5770880" y="2627709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3474720" y="5443575"/>
            <a:ext cx="2119256" cy="1472882"/>
            <a:chOff x="2418080" y="4704080"/>
            <a:chExt cx="2032000" cy="1412239"/>
          </a:xfrm>
          <a:solidFill>
            <a:srgbClr val="EDD8C2">
              <a:alpha val="20000"/>
            </a:srgbClr>
          </a:solidFill>
        </p:grpSpPr>
        <p:sp>
          <p:nvSpPr>
            <p:cNvPr id="6" name="Прямоугольник 5"/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1" name="Прямоугольник 20"/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2" name="Прямоугольник 21"/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pic>
        <p:nvPicPr>
          <p:cNvPr id="16394" name="Рисунок 9"/>
          <p:cNvPicPr>
            <a:picLocks noChangeAspect="1"/>
          </p:cNvPicPr>
          <p:nvPr/>
        </p:nvPicPr>
        <p:blipFill>
          <a:blip r:embed="rId4">
            <a:lum bright="-54000" contrast="38000"/>
          </a:blip>
          <a:srcRect/>
          <a:stretch>
            <a:fillRect/>
          </a:stretch>
        </p:blipFill>
        <p:spPr bwMode="auto">
          <a:xfrm>
            <a:off x="8794750" y="2106613"/>
            <a:ext cx="2492375" cy="86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Рисунок 19"/>
          <p:cNvPicPr>
            <a:picLocks noChangeAspect="1"/>
          </p:cNvPicPr>
          <p:nvPr/>
        </p:nvPicPr>
        <p:blipFill>
          <a:blip r:embed="rId3"/>
          <a:srcRect t="-76" r="218" b="-2"/>
          <a:stretch>
            <a:fillRect/>
          </a:stretch>
        </p:blipFill>
        <p:spPr bwMode="auto">
          <a:xfrm>
            <a:off x="9302750" y="6100763"/>
            <a:ext cx="2320925" cy="232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TextBox 16"/>
          <p:cNvSpPr txBox="1">
            <a:spLocks noChangeArrowheads="1"/>
          </p:cNvSpPr>
          <p:nvPr/>
        </p:nvSpPr>
        <p:spPr bwMode="auto">
          <a:xfrm>
            <a:off x="728663" y="579438"/>
            <a:ext cx="8683625" cy="182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24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1.1 Нацпроект </a:t>
            </a:r>
            <a:r>
              <a:rPr lang="ru-RU" sz="2400">
                <a:solidFill>
                  <a:srgbClr val="562212"/>
                </a:solidFill>
                <a:latin typeface="Arial Black" pitchFamily="34" charset="0"/>
              </a:rPr>
              <a:t>«Малое и среднее предпринимательство и поддержка индивидуальной предпринимательской инициативы»</a:t>
            </a:r>
          </a:p>
          <a:p>
            <a:pPr>
              <a:lnSpc>
                <a:spcPct val="85000"/>
              </a:lnSpc>
            </a:pPr>
            <a:endParaRPr lang="ru-RU" sz="360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36613" y="363538"/>
            <a:ext cx="554037" cy="117475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/>
          </a:p>
        </p:txBody>
      </p:sp>
      <p:sp>
        <p:nvSpPr>
          <p:cNvPr id="2" name="Прямоугольник 1"/>
          <p:cNvSpPr/>
          <p:nvPr/>
        </p:nvSpPr>
        <p:spPr>
          <a:xfrm>
            <a:off x="5019675" y="-1136650"/>
            <a:ext cx="379095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79" dirty="0"/>
              <a:t>Иконки на каждый буллит</a:t>
            </a:r>
          </a:p>
        </p:txBody>
      </p:sp>
      <p:grpSp>
        <p:nvGrpSpPr>
          <p:cNvPr id="17413" name="Группа 3"/>
          <p:cNvGrpSpPr>
            <a:grpSpLocks/>
          </p:cNvGrpSpPr>
          <p:nvPr/>
        </p:nvGrpSpPr>
        <p:grpSpPr bwMode="auto">
          <a:xfrm>
            <a:off x="1522413" y="2284413"/>
            <a:ext cx="585787" cy="560387"/>
            <a:chOff x="837097" y="4487863"/>
            <a:chExt cx="832866" cy="832866"/>
          </a:xfrm>
        </p:grpSpPr>
        <p:sp>
          <p:nvSpPr>
            <p:cNvPr id="16" name="Овал 15"/>
            <p:cNvSpPr/>
            <p:nvPr/>
          </p:nvSpPr>
          <p:spPr>
            <a:xfrm>
              <a:off x="837097" y="4487863"/>
              <a:ext cx="832866" cy="832866"/>
            </a:xfrm>
            <a:prstGeom prst="ellipse">
              <a:avLst/>
            </a:prstGeom>
            <a:solidFill>
              <a:srgbClr val="F8F0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7422" name="Рисунок 27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990542" y="4558867"/>
              <a:ext cx="566954" cy="6377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7414" name="Рисунок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650288" y="4995863"/>
            <a:ext cx="601662" cy="60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TextBox 21"/>
          <p:cNvSpPr txBox="1">
            <a:spLocks noChangeArrowheads="1"/>
          </p:cNvSpPr>
          <p:nvPr/>
        </p:nvSpPr>
        <p:spPr bwMode="auto">
          <a:xfrm>
            <a:off x="1522413" y="2030413"/>
            <a:ext cx="7989887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1925"/>
              </a:lnSpc>
              <a:spcBef>
                <a:spcPts val="1800"/>
              </a:spcBef>
            </a:pPr>
            <a:r>
              <a:rPr lang="ru-RU" b="1"/>
              <a:t>КЛЮЧЕВАЯ ЦЕЛЬ национального проекта</a:t>
            </a:r>
            <a:r>
              <a:rPr lang="ru-RU"/>
              <a:t>:</a:t>
            </a:r>
          </a:p>
          <a:p>
            <a:pPr algn="ctr">
              <a:lnSpc>
                <a:spcPts val="1925"/>
              </a:lnSpc>
              <a:spcBef>
                <a:spcPts val="1800"/>
              </a:spcBef>
            </a:pPr>
            <a:r>
              <a:rPr lang="ru-RU" sz="1600"/>
              <a:t>увеличение занятых в сфере малого и среднего бизнеса к 2024 году</a:t>
            </a:r>
          </a:p>
          <a:p>
            <a:pPr algn="ctr">
              <a:lnSpc>
                <a:spcPts val="1925"/>
              </a:lnSpc>
              <a:spcBef>
                <a:spcPts val="1800"/>
              </a:spcBef>
            </a:pPr>
            <a:r>
              <a:rPr lang="ru-RU" sz="1600" b="1"/>
              <a:t>с 19 до 25 млн. человек</a:t>
            </a:r>
          </a:p>
        </p:txBody>
      </p:sp>
      <p:sp>
        <p:nvSpPr>
          <p:cNvPr id="25" name="Прямоугольник 24">
            <a:extLst>
              <a:ext uri="{FF2B5EF4-FFF2-40B4-BE49-F238E27FC236}"/>
            </a:extLst>
          </p:cNvPr>
          <p:cNvSpPr/>
          <p:nvPr/>
        </p:nvSpPr>
        <p:spPr>
          <a:xfrm>
            <a:off x="476250" y="3616325"/>
            <a:ext cx="2503488" cy="2120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Региональный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Улучшение условий ведения 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предпринимательской деятельности при упрощении налоговой отчетности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Прямоугольник 32">
            <a:extLst>
              <a:ext uri="{FF2B5EF4-FFF2-40B4-BE49-F238E27FC236}"/>
            </a:extLst>
          </p:cNvPr>
          <p:cNvSpPr/>
          <p:nvPr/>
        </p:nvSpPr>
        <p:spPr>
          <a:xfrm>
            <a:off x="2792413" y="3600450"/>
            <a:ext cx="2728912" cy="247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Региональный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Расширение доступа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 финансовым ресурсам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т.ч. льготному финансированию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Прямоугольник 40">
            <a:extLst>
              <a:ext uri="{FF2B5EF4-FFF2-40B4-BE49-F238E27FC236}"/>
            </a:extLst>
          </p:cNvPr>
          <p:cNvSpPr/>
          <p:nvPr/>
        </p:nvSpPr>
        <p:spPr>
          <a:xfrm>
            <a:off x="5172075" y="3600450"/>
            <a:ext cx="2601913" cy="25685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Региональный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 </a:t>
            </a:r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Акселерация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субъектов малого и среднего предпринимательства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Прямоугольник 41">
            <a:extLst>
              <a:ext uri="{FF2B5EF4-FFF2-40B4-BE49-F238E27FC236}"/>
            </a:extLst>
          </p:cNvPr>
          <p:cNvSpPr/>
          <p:nvPr/>
        </p:nvSpPr>
        <p:spPr>
          <a:xfrm>
            <a:off x="7824788" y="3576638"/>
            <a:ext cx="2513012" cy="261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Региональный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Популяризация предпринимательства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Прямоугольник 42">
            <a:extLst>
              <a:ext uri="{FF2B5EF4-FFF2-40B4-BE49-F238E27FC236}"/>
            </a:extLst>
          </p:cNvPr>
          <p:cNvSpPr/>
          <p:nvPr/>
        </p:nvSpPr>
        <p:spPr>
          <a:xfrm>
            <a:off x="1390650" y="6097588"/>
            <a:ext cx="8259763" cy="866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бюджет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региональных</a:t>
            </a:r>
            <a:r>
              <a:rPr lang="ru-RU" sz="2000" dirty="0">
                <a:solidFill>
                  <a:schemeClr val="tx1"/>
                </a:solidFill>
              </a:rPr>
              <a:t> проектов на реализацию в 2019 - 2024 гг.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/>
                </a:solidFill>
              </a:rPr>
              <a:t>5 млрд. рублей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вал 8"/>
          <p:cNvSpPr/>
          <p:nvPr/>
        </p:nvSpPr>
        <p:spPr>
          <a:xfrm>
            <a:off x="-527050" y="6616700"/>
            <a:ext cx="1555750" cy="1449388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07943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984">
              <a:solidFill>
                <a:prstClr val="white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735013" y="400050"/>
            <a:ext cx="9221787" cy="1257300"/>
          </a:xfrm>
          <a:prstGeom prst="rect">
            <a:avLst/>
          </a:prstGeom>
        </p:spPr>
        <p:txBody>
          <a:bodyPr anchor="b">
            <a:normAutofit fontScale="92500"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sz="36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Динамика субъектов малого и среднего предпринимательства РМ</a:t>
            </a:r>
          </a:p>
        </p:txBody>
      </p:sp>
      <p:graphicFrame>
        <p:nvGraphicFramePr>
          <p:cNvPr id="7" name="Диаграмма 6">
            <a:extLst>
              <a:ext uri="{FF2B5EF4-FFF2-40B4-BE49-F238E27FC236}"/>
            </a:extLst>
          </p:cNvPr>
          <p:cNvGraphicFramePr/>
          <p:nvPr/>
        </p:nvGraphicFramePr>
        <p:xfrm>
          <a:off x="393699" y="1108077"/>
          <a:ext cx="10147301" cy="61659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9460" name="Рисунок 7"/>
          <p:cNvPicPr>
            <a:picLocks noChangeAspect="1"/>
          </p:cNvPicPr>
          <p:nvPr/>
        </p:nvPicPr>
        <p:blipFill>
          <a:blip r:embed="rId3"/>
          <a:srcRect t="-76" r="218" b="-2"/>
          <a:stretch>
            <a:fillRect/>
          </a:stretch>
        </p:blipFill>
        <p:spPr bwMode="auto">
          <a:xfrm>
            <a:off x="-1474788" y="285750"/>
            <a:ext cx="2322513" cy="232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Овал 9">
            <a:extLst>
              <a:ext uri="{FF2B5EF4-FFF2-40B4-BE49-F238E27FC236}"/>
            </a:extLst>
          </p:cNvPr>
          <p:cNvSpPr/>
          <p:nvPr/>
        </p:nvSpPr>
        <p:spPr>
          <a:xfrm>
            <a:off x="9763125" y="4356100"/>
            <a:ext cx="1555750" cy="1449388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07943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984">
              <a:solidFill>
                <a:prstClr val="white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Рисунок 10"/>
          <p:cNvPicPr>
            <a:picLocks noChangeAspect="1"/>
          </p:cNvPicPr>
          <p:nvPr/>
        </p:nvPicPr>
        <p:blipFill>
          <a:blip r:embed="rId2"/>
          <a:srcRect t="29636" r="25089"/>
          <a:stretch>
            <a:fillRect/>
          </a:stretch>
        </p:blipFill>
        <p:spPr bwMode="auto">
          <a:xfrm>
            <a:off x="4735513" y="-131763"/>
            <a:ext cx="6645275" cy="624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Овал 8"/>
          <p:cNvSpPr/>
          <p:nvPr/>
        </p:nvSpPr>
        <p:spPr>
          <a:xfrm>
            <a:off x="-527050" y="6399213"/>
            <a:ext cx="1666875" cy="1666875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07943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984">
              <a:solidFill>
                <a:prstClr val="white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735013" y="400050"/>
            <a:ext cx="9221787" cy="12573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sz="3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Численность занятых в сфере малого и среднего предпринимательства</a:t>
            </a:r>
          </a:p>
        </p:txBody>
      </p:sp>
      <p:graphicFrame>
        <p:nvGraphicFramePr>
          <p:cNvPr id="7" name="Диаграмма 6">
            <a:extLst>
              <a:ext uri="{FF2B5EF4-FFF2-40B4-BE49-F238E27FC236}"/>
            </a:extLst>
          </p:cNvPr>
          <p:cNvGraphicFramePr/>
          <p:nvPr/>
        </p:nvGraphicFramePr>
        <p:xfrm>
          <a:off x="516730" y="1656594"/>
          <a:ext cx="9859169" cy="50109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Овал 7">
            <a:extLst>
              <a:ext uri="{FF2B5EF4-FFF2-40B4-BE49-F238E27FC236}"/>
            </a:extLst>
          </p:cNvPr>
          <p:cNvSpPr/>
          <p:nvPr/>
        </p:nvSpPr>
        <p:spPr>
          <a:xfrm>
            <a:off x="9713913" y="1657350"/>
            <a:ext cx="1666875" cy="1666875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07943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984">
              <a:solidFill>
                <a:prstClr val="white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95863" y="3381375"/>
            <a:ext cx="5251450" cy="370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Овал 6"/>
          <p:cNvSpPr/>
          <p:nvPr/>
        </p:nvSpPr>
        <p:spPr>
          <a:xfrm>
            <a:off x="-374650" y="5726113"/>
            <a:ext cx="3152775" cy="3152775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0115550" y="1414463"/>
            <a:ext cx="1152525" cy="1154112"/>
          </a:xfrm>
          <a:prstGeom prst="ellipse">
            <a:avLst/>
          </a:prstGeom>
          <a:noFill/>
          <a:ln w="301625">
            <a:solidFill>
              <a:srgbClr val="C593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8325" y="469900"/>
            <a:ext cx="9290050" cy="1017588"/>
          </a:xfrm>
        </p:spPr>
        <p:txBody>
          <a:bodyPr/>
          <a:lstStyle/>
          <a:p>
            <a:pPr algn="ctr" defTabSz="1007943" fontAlgn="auto">
              <a:spcAft>
                <a:spcPts val="0"/>
              </a:spcAft>
              <a:defRPr/>
            </a:pPr>
            <a:r>
              <a:rPr lang="ru-RU" sz="36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1.2 </a:t>
            </a:r>
            <a:r>
              <a:rPr lang="ru-RU" sz="4000" dirty="0">
                <a:solidFill>
                  <a:srgbClr val="562212"/>
                </a:solidFill>
                <a:latin typeface="Arial Black" panose="020B0A04020102020204" pitchFamily="34" charset="0"/>
                <a:cs typeface="+mn-cs"/>
              </a:rPr>
              <a:t>Центр «Мой бизнес»</a:t>
            </a:r>
            <a:endParaRPr lang="ru-RU" sz="2800" dirty="0">
              <a:solidFill>
                <a:srgbClr val="562212"/>
              </a:solidFill>
              <a:latin typeface="Arial Black" panose="020B0A04020102020204" pitchFamily="34" charset="0"/>
              <a:cs typeface="+mn-cs"/>
            </a:endParaRPr>
          </a:p>
        </p:txBody>
      </p:sp>
      <p:sp>
        <p:nvSpPr>
          <p:cNvPr id="21509" name="Прямоугольник 3"/>
          <p:cNvSpPr>
            <a:spLocks noChangeArrowheads="1"/>
          </p:cNvSpPr>
          <p:nvPr/>
        </p:nvSpPr>
        <p:spPr bwMode="auto">
          <a:xfrm>
            <a:off x="4995863" y="3381375"/>
            <a:ext cx="5251450" cy="738188"/>
          </a:xfrm>
          <a:prstGeom prst="rect">
            <a:avLst/>
          </a:prstGeom>
          <a:solidFill>
            <a:srgbClr val="C59368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1200"/>
              </a:spcBef>
              <a:buClr>
                <a:srgbClr val="D56509"/>
              </a:buClr>
              <a:buSzPct val="100000"/>
            </a:pPr>
            <a:r>
              <a:rPr lang="ru-RU" sz="1400" b="1">
                <a:sym typeface="Arial" charset="0"/>
              </a:rPr>
              <a:t>Центр «Мой бизнес» Республики Мордовия </a:t>
            </a:r>
            <a:r>
              <a:rPr lang="ru-RU" sz="1400">
                <a:sym typeface="Arial" charset="0"/>
              </a:rPr>
              <a:t>– единый центр оказания услуг для предпринимателей и лиц, планирующих открыть свой бизнес</a:t>
            </a:r>
          </a:p>
        </p:txBody>
      </p:sp>
      <p:sp>
        <p:nvSpPr>
          <p:cNvPr id="21510" name="Прямоугольник 5"/>
          <p:cNvSpPr>
            <a:spLocks noChangeArrowheads="1"/>
          </p:cNvSpPr>
          <p:nvPr/>
        </p:nvSpPr>
        <p:spPr bwMode="auto">
          <a:xfrm>
            <a:off x="444500" y="2605088"/>
            <a:ext cx="9802813" cy="585787"/>
          </a:xfrm>
          <a:prstGeom prst="rect">
            <a:avLst/>
          </a:prstGeom>
          <a:solidFill>
            <a:srgbClr val="F7F2E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ts val="1200"/>
              </a:spcBef>
              <a:buClr>
                <a:srgbClr val="D56509"/>
              </a:buClr>
              <a:buSzPct val="100000"/>
            </a:pPr>
            <a:r>
              <a:rPr lang="ru-RU" sz="1600" b="1">
                <a:sym typeface="Arial" charset="0"/>
              </a:rPr>
              <a:t>Ключевая цель проекта </a:t>
            </a:r>
            <a:r>
              <a:rPr lang="ru-RU" sz="1600">
                <a:sym typeface="Arial" charset="0"/>
              </a:rPr>
              <a:t>вовлечь как можно больше людей в предпринимательство, обучить их, помочь создать и/или развить свой бизнес</a:t>
            </a:r>
          </a:p>
        </p:txBody>
      </p:sp>
      <p:sp>
        <p:nvSpPr>
          <p:cNvPr id="21511" name="Прямоугольник 8"/>
          <p:cNvSpPr>
            <a:spLocks noChangeArrowheads="1"/>
          </p:cNvSpPr>
          <p:nvPr/>
        </p:nvSpPr>
        <p:spPr bwMode="auto">
          <a:xfrm>
            <a:off x="444500" y="3459163"/>
            <a:ext cx="4291013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  <a:buClr>
                <a:srgbClr val="D56509"/>
              </a:buClr>
              <a:buSzPct val="100000"/>
            </a:pPr>
            <a:r>
              <a:rPr lang="ru-RU" sz="1600" b="1">
                <a:sym typeface="Arial" charset="0"/>
              </a:rPr>
              <a:t>Как это работает:</a:t>
            </a:r>
          </a:p>
          <a:p>
            <a:pPr algn="just">
              <a:spcBef>
                <a:spcPts val="1200"/>
              </a:spcBef>
              <a:buClr>
                <a:srgbClr val="D56509"/>
              </a:buClr>
              <a:buSzPct val="100000"/>
            </a:pPr>
            <a:r>
              <a:rPr lang="ru-RU" sz="1400">
                <a:sym typeface="Arial" charset="0"/>
              </a:rPr>
              <a:t>консультанты центра Мой бизнес выполняют роль фронт-офиса, и если есть заявка по какому-то узкому вопросу, то она передается специалистам «флагманского центра». </a:t>
            </a:r>
          </a:p>
          <a:p>
            <a:pPr algn="just">
              <a:spcBef>
                <a:spcPts val="1200"/>
              </a:spcBef>
              <a:buClr>
                <a:srgbClr val="D56509"/>
              </a:buClr>
              <a:buSzPct val="100000"/>
            </a:pPr>
            <a:r>
              <a:rPr lang="ru-RU" sz="1400">
                <a:sym typeface="Arial" charset="0"/>
              </a:rPr>
              <a:t>Например, не нужно ехать в Москву, чтобы у Российского экспортного центра узнать, какие есть экспортные возможности. Можно обратиться в центр «Мой бизнес» к соответствующему специалисту фронт-офиса, </a:t>
            </a:r>
          </a:p>
          <a:p>
            <a:pPr algn="just">
              <a:spcBef>
                <a:spcPts val="1200"/>
              </a:spcBef>
              <a:buClr>
                <a:srgbClr val="D56509"/>
              </a:buClr>
              <a:buSzPct val="100000"/>
            </a:pPr>
            <a:r>
              <a:rPr lang="ru-RU" sz="1400">
                <a:sym typeface="Arial" charset="0"/>
              </a:rPr>
              <a:t>либо клиентский менеджер сориентирует какая организация инфраструктуры поддержки оказывает данные консультации на территории региона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</a:pPr>
            <a:endParaRPr lang="ru-RU" sz="1400">
              <a:solidFill>
                <a:srgbClr val="ED5338"/>
              </a:solidFill>
              <a:sym typeface="Arial" charset="0"/>
            </a:endParaRPr>
          </a:p>
        </p:txBody>
      </p:sp>
      <p:sp>
        <p:nvSpPr>
          <p:cNvPr id="21512" name="Прямоугольник 9"/>
          <p:cNvSpPr>
            <a:spLocks noChangeArrowheads="1"/>
          </p:cNvSpPr>
          <p:nvPr/>
        </p:nvSpPr>
        <p:spPr bwMode="auto">
          <a:xfrm>
            <a:off x="444500" y="1576388"/>
            <a:ext cx="9413875" cy="8302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ts val="1200"/>
              </a:spcBef>
              <a:buClr>
                <a:srgbClr val="D56509"/>
              </a:buClr>
              <a:buSzPct val="100000"/>
            </a:pPr>
            <a:r>
              <a:rPr lang="ru-RU" sz="1600" b="1">
                <a:sym typeface="Arial" charset="0"/>
              </a:rPr>
              <a:t>Идея сети центров «Мой бизнес» – </a:t>
            </a:r>
            <a:r>
              <a:rPr lang="ru-RU" sz="1600">
                <a:sym typeface="Arial" charset="0"/>
              </a:rPr>
              <a:t>дать возможность предпринимателям, в том числе начинающим, </a:t>
            </a:r>
            <a:r>
              <a:rPr lang="ru-RU" sz="1600" b="1">
                <a:sym typeface="Arial" charset="0"/>
              </a:rPr>
              <a:t>в удобном формате получить доступ ко всей информации о мерах поддержки</a:t>
            </a:r>
            <a:r>
              <a:rPr lang="ru-RU" sz="1600">
                <a:sym typeface="Arial" charset="0"/>
              </a:rPr>
              <a:t>, которые существуют на муниципальном, региональном и федеральном уровнях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Рисунок 19"/>
          <p:cNvPicPr>
            <a:picLocks noChangeAspect="1"/>
          </p:cNvPicPr>
          <p:nvPr/>
        </p:nvPicPr>
        <p:blipFill>
          <a:blip r:embed="rId3"/>
          <a:srcRect t="-76" r="218" b="-2"/>
          <a:stretch>
            <a:fillRect/>
          </a:stretch>
        </p:blipFill>
        <p:spPr bwMode="auto">
          <a:xfrm>
            <a:off x="-1327150" y="6710363"/>
            <a:ext cx="2322513" cy="232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TextBox 16"/>
          <p:cNvSpPr txBox="1">
            <a:spLocks noChangeArrowheads="1"/>
          </p:cNvSpPr>
          <p:nvPr/>
        </p:nvSpPr>
        <p:spPr bwMode="auto">
          <a:xfrm>
            <a:off x="701675" y="547688"/>
            <a:ext cx="9242425" cy="98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32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СТРУКТУРА ЦЕНТРА</a:t>
            </a:r>
          </a:p>
          <a:p>
            <a:pPr algn="ctr">
              <a:lnSpc>
                <a:spcPct val="85000"/>
              </a:lnSpc>
            </a:pPr>
            <a:r>
              <a:rPr lang="ru-RU" sz="32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«МОЙ БИЗНЕС</a:t>
            </a:r>
            <a:r>
              <a:rPr lang="ru-RU" sz="36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»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908050" y="1720850"/>
            <a:ext cx="9242425" cy="1544638"/>
          </a:xfrm>
          <a:prstGeom prst="rect">
            <a:avLst/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rgbClr val="562212"/>
                </a:solidFill>
                <a:latin typeface="Arial Black" panose="020B0A04020102020204" pitchFamily="34" charset="0"/>
              </a:rPr>
              <a:t>Единый орган управления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rgbClr val="562212"/>
                </a:solidFill>
                <a:latin typeface="Arial Black" panose="020B0A04020102020204" pitchFamily="34" charset="0"/>
              </a:rPr>
              <a:t>организациями инфраструктуры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err="1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Микрокредитная</a:t>
            </a:r>
            <a:r>
              <a:rPr lang="ru-RU" sz="20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компания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«Фонд поддержки предпринимательства Республики Мордовия</a:t>
            </a:r>
          </a:p>
        </p:txBody>
      </p:sp>
      <p:grpSp>
        <p:nvGrpSpPr>
          <p:cNvPr id="23556" name="Группа 20"/>
          <p:cNvGrpSpPr>
            <a:grpSpLocks/>
          </p:cNvGrpSpPr>
          <p:nvPr/>
        </p:nvGrpSpPr>
        <p:grpSpPr bwMode="auto">
          <a:xfrm>
            <a:off x="908050" y="3609975"/>
            <a:ext cx="4340225" cy="909638"/>
            <a:chOff x="855877" y="2488694"/>
            <a:chExt cx="3548622" cy="1037826"/>
          </a:xfrm>
        </p:grpSpPr>
        <p:grpSp>
          <p:nvGrpSpPr>
            <p:cNvPr id="23600" name="Группа 51"/>
            <p:cNvGrpSpPr>
              <a:grpSpLocks/>
            </p:cNvGrpSpPr>
            <p:nvPr/>
          </p:nvGrpSpPr>
          <p:grpSpPr bwMode="auto">
            <a:xfrm>
              <a:off x="855877" y="2488694"/>
              <a:ext cx="3548622" cy="1037826"/>
              <a:chOff x="915224" y="3341056"/>
              <a:chExt cx="3548622" cy="763062"/>
            </a:xfrm>
          </p:grpSpPr>
          <p:sp>
            <p:nvSpPr>
              <p:cNvPr id="53" name="Прямоугольник 52"/>
              <p:cNvSpPr/>
              <p:nvPr/>
            </p:nvSpPr>
            <p:spPr>
              <a:xfrm>
                <a:off x="954163" y="3341056"/>
                <a:ext cx="3509683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4" name="Прямоугольник 53"/>
              <p:cNvSpPr/>
              <p:nvPr/>
            </p:nvSpPr>
            <p:spPr>
              <a:xfrm>
                <a:off x="954163" y="3341056"/>
                <a:ext cx="290743" cy="759066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>
                  <a:solidFill>
                    <a:prstClr val="white"/>
                  </a:solidFill>
                </a:endParaRPr>
              </a:p>
            </p:txBody>
          </p:sp>
          <p:sp>
            <p:nvSpPr>
              <p:cNvPr id="23604" name="TextBox 54"/>
              <p:cNvSpPr txBox="1">
                <a:spLocks noChangeArrowheads="1"/>
              </p:cNvSpPr>
              <p:nvPr/>
            </p:nvSpPr>
            <p:spPr bwMode="auto">
              <a:xfrm>
                <a:off x="915224" y="3455889"/>
                <a:ext cx="399764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r>
                  <a:rPr lang="ru-RU" sz="1400">
                    <a:solidFill>
                      <a:srgbClr val="F7F2E5"/>
                    </a:solidFill>
                    <a:latin typeface="Arial Black" pitchFamily="34" charset="0"/>
                  </a:rPr>
                  <a:t>1</a:t>
                </a:r>
              </a:p>
            </p:txBody>
          </p:sp>
        </p:grpSp>
        <p:sp>
          <p:nvSpPr>
            <p:cNvPr id="23601" name="Прямоугольник 55"/>
            <p:cNvSpPr>
              <a:spLocks noChangeArrowheads="1"/>
            </p:cNvSpPr>
            <p:nvPr/>
          </p:nvSpPr>
          <p:spPr bwMode="auto">
            <a:xfrm>
              <a:off x="1233351" y="2667260"/>
              <a:ext cx="3171148" cy="669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>
                <a:spcAft>
                  <a:spcPts val="525"/>
                </a:spcAft>
              </a:pPr>
              <a:r>
                <a:rPr lang="ru-RU" sz="1400" b="1">
                  <a:solidFill>
                    <a:srgbClr val="562212"/>
                  </a:solidFill>
                </a:rPr>
                <a:t>АНО «Центр поддержки предпринимательства</a:t>
              </a:r>
            </a:p>
            <a:p>
              <a:pPr>
                <a:spcAft>
                  <a:spcPts val="525"/>
                </a:spcAft>
              </a:pPr>
              <a:r>
                <a:rPr lang="ru-RU" sz="1400" b="1">
                  <a:solidFill>
                    <a:srgbClr val="562212"/>
                  </a:solidFill>
                </a:rPr>
                <a:t>Республики Мордовия </a:t>
              </a:r>
            </a:p>
          </p:txBody>
        </p:sp>
      </p:grpSp>
      <p:grpSp>
        <p:nvGrpSpPr>
          <p:cNvPr id="23557" name="Группа 38"/>
          <p:cNvGrpSpPr>
            <a:grpSpLocks/>
          </p:cNvGrpSpPr>
          <p:nvPr/>
        </p:nvGrpSpPr>
        <p:grpSpPr bwMode="auto">
          <a:xfrm>
            <a:off x="908050" y="3611563"/>
            <a:ext cx="4318000" cy="909637"/>
            <a:chOff x="855877" y="2488694"/>
            <a:chExt cx="3709505" cy="1037826"/>
          </a:xfrm>
        </p:grpSpPr>
        <p:grpSp>
          <p:nvGrpSpPr>
            <p:cNvPr id="23595" name="Группа 39"/>
            <p:cNvGrpSpPr>
              <a:grpSpLocks/>
            </p:cNvGrpSpPr>
            <p:nvPr/>
          </p:nvGrpSpPr>
          <p:grpSpPr bwMode="auto">
            <a:xfrm>
              <a:off x="855877" y="2488694"/>
              <a:ext cx="3548622" cy="1037826"/>
              <a:chOff x="915224" y="3341056"/>
              <a:chExt cx="3548622" cy="763062"/>
            </a:xfrm>
          </p:grpSpPr>
          <p:sp>
            <p:nvSpPr>
              <p:cNvPr id="42" name="Прямоугольник 41">
                <a:extLst>
                  <a:ext uri="{FF2B5EF4-FFF2-40B4-BE49-F238E27FC236}"/>
                </a:extLst>
              </p:cNvPr>
              <p:cNvSpPr/>
              <p:nvPr/>
            </p:nvSpPr>
            <p:spPr>
              <a:xfrm>
                <a:off x="954774" y="3341056"/>
                <a:ext cx="3509028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Прямоугольник 42">
                <a:extLst>
                  <a:ext uri="{FF2B5EF4-FFF2-40B4-BE49-F238E27FC236}"/>
                </a:extLst>
              </p:cNvPr>
              <p:cNvSpPr/>
              <p:nvPr/>
            </p:nvSpPr>
            <p:spPr>
              <a:xfrm>
                <a:off x="954774" y="3341056"/>
                <a:ext cx="290487" cy="759067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>
                  <a:solidFill>
                    <a:prstClr val="white"/>
                  </a:solidFill>
                </a:endParaRPr>
              </a:p>
            </p:txBody>
          </p:sp>
          <p:sp>
            <p:nvSpPr>
              <p:cNvPr id="23599" name="TextBox 43"/>
              <p:cNvSpPr txBox="1">
                <a:spLocks noChangeArrowheads="1"/>
              </p:cNvSpPr>
              <p:nvPr/>
            </p:nvSpPr>
            <p:spPr bwMode="auto">
              <a:xfrm>
                <a:off x="915224" y="3455889"/>
                <a:ext cx="399764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r>
                  <a:rPr lang="ru-RU" sz="1400">
                    <a:solidFill>
                      <a:srgbClr val="F7F2E5"/>
                    </a:solidFill>
                    <a:latin typeface="Arial Black" pitchFamily="34" charset="0"/>
                  </a:rPr>
                  <a:t>1</a:t>
                </a:r>
              </a:p>
            </p:txBody>
          </p:sp>
        </p:grpSp>
        <p:sp>
          <p:nvSpPr>
            <p:cNvPr id="23596" name="Прямоугольник 40"/>
            <p:cNvSpPr>
              <a:spLocks noChangeArrowheads="1"/>
            </p:cNvSpPr>
            <p:nvPr/>
          </p:nvSpPr>
          <p:spPr bwMode="auto">
            <a:xfrm>
              <a:off x="1233351" y="2598530"/>
              <a:ext cx="3332031" cy="807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>
                <a:spcAft>
                  <a:spcPts val="525"/>
                </a:spcAft>
              </a:pPr>
              <a:r>
                <a:rPr lang="ru-RU" sz="1300" b="1">
                  <a:solidFill>
                    <a:srgbClr val="562212"/>
                  </a:solidFill>
                </a:rPr>
                <a:t>АНО «Центр поддержки предпринимательства Республики Мордовия</a:t>
              </a:r>
              <a:r>
                <a:rPr lang="ru-RU" sz="1400" b="1">
                  <a:solidFill>
                    <a:srgbClr val="562212"/>
                  </a:solidFill>
                </a:rPr>
                <a:t> </a:t>
              </a:r>
            </a:p>
          </p:txBody>
        </p:sp>
      </p:grpSp>
      <p:grpSp>
        <p:nvGrpSpPr>
          <p:cNvPr id="23558" name="Группа 67"/>
          <p:cNvGrpSpPr>
            <a:grpSpLocks/>
          </p:cNvGrpSpPr>
          <p:nvPr/>
        </p:nvGrpSpPr>
        <p:grpSpPr bwMode="auto">
          <a:xfrm>
            <a:off x="908050" y="4792663"/>
            <a:ext cx="4318000" cy="909637"/>
            <a:chOff x="855877" y="2488694"/>
            <a:chExt cx="3709505" cy="1037826"/>
          </a:xfrm>
        </p:grpSpPr>
        <p:grpSp>
          <p:nvGrpSpPr>
            <p:cNvPr id="23590" name="Группа 68"/>
            <p:cNvGrpSpPr>
              <a:grpSpLocks/>
            </p:cNvGrpSpPr>
            <p:nvPr/>
          </p:nvGrpSpPr>
          <p:grpSpPr bwMode="auto">
            <a:xfrm>
              <a:off x="855877" y="2488694"/>
              <a:ext cx="3709505" cy="1037826"/>
              <a:chOff x="915224" y="3341056"/>
              <a:chExt cx="3709505" cy="763062"/>
            </a:xfrm>
          </p:grpSpPr>
          <p:sp>
            <p:nvSpPr>
              <p:cNvPr id="71" name="Прямоугольник 70">
                <a:extLst>
                  <a:ext uri="{FF2B5EF4-FFF2-40B4-BE49-F238E27FC236}"/>
                </a:extLst>
              </p:cNvPr>
              <p:cNvSpPr/>
              <p:nvPr/>
            </p:nvSpPr>
            <p:spPr>
              <a:xfrm>
                <a:off x="954774" y="3341056"/>
                <a:ext cx="3669955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72" name="Прямоугольник 71">
                <a:extLst>
                  <a:ext uri="{FF2B5EF4-FFF2-40B4-BE49-F238E27FC236}"/>
                </a:extLst>
              </p:cNvPr>
              <p:cNvSpPr/>
              <p:nvPr/>
            </p:nvSpPr>
            <p:spPr>
              <a:xfrm>
                <a:off x="954774" y="3341056"/>
                <a:ext cx="290487" cy="759067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>
                  <a:solidFill>
                    <a:prstClr val="white"/>
                  </a:solidFill>
                </a:endParaRPr>
              </a:p>
            </p:txBody>
          </p:sp>
          <p:sp>
            <p:nvSpPr>
              <p:cNvPr id="23594" name="TextBox 72"/>
              <p:cNvSpPr txBox="1">
                <a:spLocks noChangeArrowheads="1"/>
              </p:cNvSpPr>
              <p:nvPr/>
            </p:nvSpPr>
            <p:spPr bwMode="auto">
              <a:xfrm>
                <a:off x="915224" y="3455889"/>
                <a:ext cx="399764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r>
                  <a:rPr lang="ru-RU" sz="1400">
                    <a:solidFill>
                      <a:srgbClr val="F7F2E5"/>
                    </a:solidFill>
                    <a:latin typeface="Arial Black" pitchFamily="34" charset="0"/>
                  </a:rPr>
                  <a:t>2</a:t>
                </a:r>
              </a:p>
            </p:txBody>
          </p:sp>
        </p:grpSp>
        <p:sp>
          <p:nvSpPr>
            <p:cNvPr id="23591" name="Прямоугольник 69"/>
            <p:cNvSpPr>
              <a:spLocks noChangeArrowheads="1"/>
            </p:cNvSpPr>
            <p:nvPr/>
          </p:nvSpPr>
          <p:spPr bwMode="auto">
            <a:xfrm>
              <a:off x="1233351" y="2607305"/>
              <a:ext cx="3332031" cy="7896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>
                <a:spcAft>
                  <a:spcPts val="525"/>
                </a:spcAft>
              </a:pPr>
              <a:r>
                <a:rPr lang="ru-RU" sz="1300" b="1">
                  <a:solidFill>
                    <a:srgbClr val="562212"/>
                  </a:solidFill>
                </a:rPr>
                <a:t>Центр инноваций социальной сферы Республики Мордовия (подразделение Молодежного центра РМ)</a:t>
              </a:r>
              <a:endParaRPr lang="ru-RU" sz="1400" b="1">
                <a:solidFill>
                  <a:srgbClr val="562212"/>
                </a:solidFill>
              </a:endParaRPr>
            </a:p>
          </p:txBody>
        </p:sp>
      </p:grpSp>
      <p:grpSp>
        <p:nvGrpSpPr>
          <p:cNvPr id="23559" name="Группа 73"/>
          <p:cNvGrpSpPr>
            <a:grpSpLocks/>
          </p:cNvGrpSpPr>
          <p:nvPr/>
        </p:nvGrpSpPr>
        <p:grpSpPr bwMode="auto">
          <a:xfrm>
            <a:off x="908050" y="5926138"/>
            <a:ext cx="4318000" cy="909637"/>
            <a:chOff x="855877" y="2488694"/>
            <a:chExt cx="3709505" cy="1037826"/>
          </a:xfrm>
        </p:grpSpPr>
        <p:grpSp>
          <p:nvGrpSpPr>
            <p:cNvPr id="23585" name="Группа 74"/>
            <p:cNvGrpSpPr>
              <a:grpSpLocks/>
            </p:cNvGrpSpPr>
            <p:nvPr/>
          </p:nvGrpSpPr>
          <p:grpSpPr bwMode="auto">
            <a:xfrm>
              <a:off x="855877" y="2488694"/>
              <a:ext cx="3709505" cy="1037826"/>
              <a:chOff x="915224" y="3341056"/>
              <a:chExt cx="3709505" cy="763062"/>
            </a:xfrm>
          </p:grpSpPr>
          <p:sp>
            <p:nvSpPr>
              <p:cNvPr id="77" name="Прямоугольник 76">
                <a:extLst>
                  <a:ext uri="{FF2B5EF4-FFF2-40B4-BE49-F238E27FC236}"/>
                </a:extLst>
              </p:cNvPr>
              <p:cNvSpPr/>
              <p:nvPr/>
            </p:nvSpPr>
            <p:spPr>
              <a:xfrm>
                <a:off x="954774" y="3341056"/>
                <a:ext cx="3669955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78" name="Прямоугольник 77">
                <a:extLst>
                  <a:ext uri="{FF2B5EF4-FFF2-40B4-BE49-F238E27FC236}"/>
                </a:extLst>
              </p:cNvPr>
              <p:cNvSpPr/>
              <p:nvPr/>
            </p:nvSpPr>
            <p:spPr>
              <a:xfrm>
                <a:off x="954774" y="3341056"/>
                <a:ext cx="290487" cy="759067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>
                  <a:solidFill>
                    <a:prstClr val="white"/>
                  </a:solidFill>
                </a:endParaRPr>
              </a:p>
            </p:txBody>
          </p:sp>
          <p:sp>
            <p:nvSpPr>
              <p:cNvPr id="23589" name="TextBox 78"/>
              <p:cNvSpPr txBox="1">
                <a:spLocks noChangeArrowheads="1"/>
              </p:cNvSpPr>
              <p:nvPr/>
            </p:nvSpPr>
            <p:spPr bwMode="auto">
              <a:xfrm>
                <a:off x="915224" y="3455889"/>
                <a:ext cx="399764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r>
                  <a:rPr lang="ru-RU" sz="1400">
                    <a:solidFill>
                      <a:srgbClr val="F7F2E5"/>
                    </a:solidFill>
                    <a:latin typeface="Arial Black" pitchFamily="34" charset="0"/>
                  </a:rPr>
                  <a:t>3</a:t>
                </a:r>
              </a:p>
            </p:txBody>
          </p:sp>
        </p:grpSp>
        <p:sp>
          <p:nvSpPr>
            <p:cNvPr id="23586" name="Прямоугольник 75"/>
            <p:cNvSpPr>
              <a:spLocks noChangeArrowheads="1"/>
            </p:cNvSpPr>
            <p:nvPr/>
          </p:nvSpPr>
          <p:spPr bwMode="auto">
            <a:xfrm>
              <a:off x="1233351" y="2607305"/>
              <a:ext cx="3332031" cy="7896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>
                <a:spcAft>
                  <a:spcPts val="525"/>
                </a:spcAft>
              </a:pPr>
              <a:r>
                <a:rPr lang="ru-RU" sz="1300" b="1">
                  <a:solidFill>
                    <a:srgbClr val="562212"/>
                  </a:solidFill>
                </a:rPr>
                <a:t>Центр прототипирования и Региональный центр инжиниринга (подразделения АУ «Технопарк Республики Мордовия»</a:t>
              </a:r>
              <a:endParaRPr lang="ru-RU" sz="1400" b="1">
                <a:solidFill>
                  <a:srgbClr val="562212"/>
                </a:solidFill>
              </a:endParaRPr>
            </a:p>
          </p:txBody>
        </p:sp>
      </p:grpSp>
      <p:grpSp>
        <p:nvGrpSpPr>
          <p:cNvPr id="23560" name="Группа 79"/>
          <p:cNvGrpSpPr>
            <a:grpSpLocks/>
          </p:cNvGrpSpPr>
          <p:nvPr/>
        </p:nvGrpSpPr>
        <p:grpSpPr bwMode="auto">
          <a:xfrm>
            <a:off x="5972175" y="3605213"/>
            <a:ext cx="4318000" cy="909637"/>
            <a:chOff x="855877" y="2488694"/>
            <a:chExt cx="3709505" cy="1037826"/>
          </a:xfrm>
        </p:grpSpPr>
        <p:grpSp>
          <p:nvGrpSpPr>
            <p:cNvPr id="23580" name="Группа 80"/>
            <p:cNvGrpSpPr>
              <a:grpSpLocks/>
            </p:cNvGrpSpPr>
            <p:nvPr/>
          </p:nvGrpSpPr>
          <p:grpSpPr bwMode="auto">
            <a:xfrm>
              <a:off x="855877" y="2488694"/>
              <a:ext cx="3548622" cy="1037826"/>
              <a:chOff x="915224" y="3341056"/>
              <a:chExt cx="3548622" cy="763062"/>
            </a:xfrm>
          </p:grpSpPr>
          <p:sp>
            <p:nvSpPr>
              <p:cNvPr id="83" name="Прямоугольник 82">
                <a:extLst>
                  <a:ext uri="{FF2B5EF4-FFF2-40B4-BE49-F238E27FC236}"/>
                </a:extLst>
              </p:cNvPr>
              <p:cNvSpPr/>
              <p:nvPr/>
            </p:nvSpPr>
            <p:spPr>
              <a:xfrm>
                <a:off x="954774" y="3341056"/>
                <a:ext cx="3509028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84" name="Прямоугольник 83">
                <a:extLst>
                  <a:ext uri="{FF2B5EF4-FFF2-40B4-BE49-F238E27FC236}"/>
                </a:extLst>
              </p:cNvPr>
              <p:cNvSpPr/>
              <p:nvPr/>
            </p:nvSpPr>
            <p:spPr>
              <a:xfrm>
                <a:off x="954774" y="3341056"/>
                <a:ext cx="290487" cy="759067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>
                  <a:solidFill>
                    <a:prstClr val="white"/>
                  </a:solidFill>
                </a:endParaRPr>
              </a:p>
            </p:txBody>
          </p:sp>
          <p:sp>
            <p:nvSpPr>
              <p:cNvPr id="23584" name="TextBox 84"/>
              <p:cNvSpPr txBox="1">
                <a:spLocks noChangeArrowheads="1"/>
              </p:cNvSpPr>
              <p:nvPr/>
            </p:nvSpPr>
            <p:spPr bwMode="auto">
              <a:xfrm>
                <a:off x="915224" y="3455889"/>
                <a:ext cx="399764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r>
                  <a:rPr lang="ru-RU" sz="1400">
                    <a:solidFill>
                      <a:srgbClr val="F7F2E5"/>
                    </a:solidFill>
                    <a:latin typeface="Arial Black" pitchFamily="34" charset="0"/>
                  </a:rPr>
                  <a:t>4</a:t>
                </a:r>
              </a:p>
            </p:txBody>
          </p:sp>
        </p:grpSp>
        <p:sp>
          <p:nvSpPr>
            <p:cNvPr id="23581" name="Прямоугольник 81"/>
            <p:cNvSpPr>
              <a:spLocks noChangeArrowheads="1"/>
            </p:cNvSpPr>
            <p:nvPr/>
          </p:nvSpPr>
          <p:spPr bwMode="auto">
            <a:xfrm>
              <a:off x="1233351" y="2712592"/>
              <a:ext cx="3332031" cy="5790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>
                <a:spcAft>
                  <a:spcPts val="525"/>
                </a:spcAft>
              </a:pPr>
              <a:r>
                <a:rPr lang="ru-RU" sz="1300" b="1">
                  <a:solidFill>
                    <a:srgbClr val="562212"/>
                  </a:solidFill>
                </a:rPr>
                <a:t>АУ «Центр микрофинансирования Республики Мордовия</a:t>
              </a:r>
              <a:r>
                <a:rPr lang="ru-RU" sz="1400" b="1">
                  <a:solidFill>
                    <a:srgbClr val="562212"/>
                  </a:solidFill>
                </a:rPr>
                <a:t> </a:t>
              </a:r>
            </a:p>
          </p:txBody>
        </p:sp>
      </p:grpSp>
      <p:grpSp>
        <p:nvGrpSpPr>
          <p:cNvPr id="23561" name="Группа 85"/>
          <p:cNvGrpSpPr>
            <a:grpSpLocks/>
          </p:cNvGrpSpPr>
          <p:nvPr/>
        </p:nvGrpSpPr>
        <p:grpSpPr bwMode="auto">
          <a:xfrm>
            <a:off x="5972175" y="4819650"/>
            <a:ext cx="4318000" cy="909638"/>
            <a:chOff x="855877" y="2488694"/>
            <a:chExt cx="3709505" cy="1037826"/>
          </a:xfrm>
        </p:grpSpPr>
        <p:grpSp>
          <p:nvGrpSpPr>
            <p:cNvPr id="23575" name="Группа 86"/>
            <p:cNvGrpSpPr>
              <a:grpSpLocks/>
            </p:cNvGrpSpPr>
            <p:nvPr/>
          </p:nvGrpSpPr>
          <p:grpSpPr bwMode="auto">
            <a:xfrm>
              <a:off x="855877" y="2488694"/>
              <a:ext cx="3548622" cy="1037826"/>
              <a:chOff x="915224" y="3341056"/>
              <a:chExt cx="3548622" cy="763062"/>
            </a:xfrm>
          </p:grpSpPr>
          <p:sp>
            <p:nvSpPr>
              <p:cNvPr id="89" name="Прямоугольник 88">
                <a:extLst>
                  <a:ext uri="{FF2B5EF4-FFF2-40B4-BE49-F238E27FC236}"/>
                </a:extLst>
              </p:cNvPr>
              <p:cNvSpPr/>
              <p:nvPr/>
            </p:nvSpPr>
            <p:spPr>
              <a:xfrm>
                <a:off x="954774" y="3341056"/>
                <a:ext cx="3509028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90" name="Прямоугольник 89">
                <a:extLst>
                  <a:ext uri="{FF2B5EF4-FFF2-40B4-BE49-F238E27FC236}"/>
                </a:extLst>
              </p:cNvPr>
              <p:cNvSpPr/>
              <p:nvPr/>
            </p:nvSpPr>
            <p:spPr>
              <a:xfrm>
                <a:off x="954774" y="3341056"/>
                <a:ext cx="290487" cy="759066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>
                  <a:solidFill>
                    <a:prstClr val="white"/>
                  </a:solidFill>
                </a:endParaRPr>
              </a:p>
            </p:txBody>
          </p:sp>
          <p:sp>
            <p:nvSpPr>
              <p:cNvPr id="23579" name="TextBox 90"/>
              <p:cNvSpPr txBox="1">
                <a:spLocks noChangeArrowheads="1"/>
              </p:cNvSpPr>
              <p:nvPr/>
            </p:nvSpPr>
            <p:spPr bwMode="auto">
              <a:xfrm>
                <a:off x="915224" y="3455889"/>
                <a:ext cx="399764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r>
                  <a:rPr lang="ru-RU" sz="1400">
                    <a:solidFill>
                      <a:srgbClr val="F7F2E5"/>
                    </a:solidFill>
                    <a:latin typeface="Arial Black" pitchFamily="34" charset="0"/>
                  </a:rPr>
                  <a:t>5</a:t>
                </a:r>
              </a:p>
            </p:txBody>
          </p:sp>
        </p:grpSp>
        <p:sp>
          <p:nvSpPr>
            <p:cNvPr id="23576" name="Прямоугольник 87"/>
            <p:cNvSpPr>
              <a:spLocks noChangeArrowheads="1"/>
            </p:cNvSpPr>
            <p:nvPr/>
          </p:nvSpPr>
          <p:spPr bwMode="auto">
            <a:xfrm>
              <a:off x="1233351" y="2712593"/>
              <a:ext cx="3332031" cy="5790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>
                <a:spcAft>
                  <a:spcPts val="525"/>
                </a:spcAft>
              </a:pPr>
              <a:r>
                <a:rPr lang="ru-RU" sz="1300" b="1">
                  <a:solidFill>
                    <a:srgbClr val="562212"/>
                  </a:solidFill>
                </a:rPr>
                <a:t>АУ «Гарантийный фонд кредитного обеспечения Республики Мордовия</a:t>
              </a:r>
              <a:r>
                <a:rPr lang="ru-RU" sz="1400" b="1">
                  <a:solidFill>
                    <a:srgbClr val="562212"/>
                  </a:solidFill>
                </a:rPr>
                <a:t> </a:t>
              </a:r>
            </a:p>
          </p:txBody>
        </p:sp>
      </p:grpSp>
      <p:grpSp>
        <p:nvGrpSpPr>
          <p:cNvPr id="23562" name="Группа 91"/>
          <p:cNvGrpSpPr>
            <a:grpSpLocks/>
          </p:cNvGrpSpPr>
          <p:nvPr/>
        </p:nvGrpSpPr>
        <p:grpSpPr bwMode="auto">
          <a:xfrm>
            <a:off x="5972175" y="5926138"/>
            <a:ext cx="4197350" cy="909637"/>
            <a:chOff x="855877" y="2488694"/>
            <a:chExt cx="3605452" cy="1037826"/>
          </a:xfrm>
        </p:grpSpPr>
        <p:grpSp>
          <p:nvGrpSpPr>
            <p:cNvPr id="23570" name="Группа 92"/>
            <p:cNvGrpSpPr>
              <a:grpSpLocks/>
            </p:cNvGrpSpPr>
            <p:nvPr/>
          </p:nvGrpSpPr>
          <p:grpSpPr bwMode="auto">
            <a:xfrm>
              <a:off x="855877" y="2488694"/>
              <a:ext cx="3548622" cy="1037826"/>
              <a:chOff x="915224" y="3341056"/>
              <a:chExt cx="3548622" cy="763062"/>
            </a:xfrm>
          </p:grpSpPr>
          <p:sp>
            <p:nvSpPr>
              <p:cNvPr id="95" name="Прямоугольник 94">
                <a:extLst>
                  <a:ext uri="{FF2B5EF4-FFF2-40B4-BE49-F238E27FC236}"/>
                </a:extLst>
              </p:cNvPr>
              <p:cNvSpPr/>
              <p:nvPr/>
            </p:nvSpPr>
            <p:spPr>
              <a:xfrm>
                <a:off x="954770" y="3341056"/>
                <a:ext cx="3508634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96" name="Прямоугольник 95">
                <a:extLst>
                  <a:ext uri="{FF2B5EF4-FFF2-40B4-BE49-F238E27FC236}"/>
                </a:extLst>
              </p:cNvPr>
              <p:cNvSpPr/>
              <p:nvPr/>
            </p:nvSpPr>
            <p:spPr>
              <a:xfrm>
                <a:off x="954770" y="3341056"/>
                <a:ext cx="290454" cy="759067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1579">
                  <a:solidFill>
                    <a:prstClr val="white"/>
                  </a:solidFill>
                </a:endParaRPr>
              </a:p>
            </p:txBody>
          </p:sp>
          <p:sp>
            <p:nvSpPr>
              <p:cNvPr id="23574" name="TextBox 96"/>
              <p:cNvSpPr txBox="1">
                <a:spLocks noChangeArrowheads="1"/>
              </p:cNvSpPr>
              <p:nvPr/>
            </p:nvSpPr>
            <p:spPr bwMode="auto">
              <a:xfrm>
                <a:off x="915224" y="3455889"/>
                <a:ext cx="399764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r>
                  <a:rPr lang="ru-RU" sz="1400">
                    <a:solidFill>
                      <a:srgbClr val="F7F2E5"/>
                    </a:solidFill>
                    <a:latin typeface="Arial Black" pitchFamily="34" charset="0"/>
                  </a:rPr>
                  <a:t>6</a:t>
                </a:r>
              </a:p>
            </p:txBody>
          </p:sp>
        </p:grpSp>
        <p:sp>
          <p:nvSpPr>
            <p:cNvPr id="23571" name="Прямоугольник 93"/>
            <p:cNvSpPr>
              <a:spLocks noChangeArrowheads="1"/>
            </p:cNvSpPr>
            <p:nvPr/>
          </p:nvSpPr>
          <p:spPr bwMode="auto">
            <a:xfrm>
              <a:off x="1129298" y="2589756"/>
              <a:ext cx="3332031" cy="807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>
                <a:spcAft>
                  <a:spcPts val="525"/>
                </a:spcAft>
              </a:pPr>
              <a:r>
                <a:rPr lang="ru-RU" sz="1300" b="1">
                  <a:solidFill>
                    <a:srgbClr val="562212"/>
                  </a:solidFill>
                </a:rPr>
                <a:t>Центр поддержки экспорта (подразделение  АНО «Центр конкурентоспособности Республики Мордовия</a:t>
              </a:r>
              <a:r>
                <a:rPr lang="ru-RU" sz="1400" b="1">
                  <a:solidFill>
                    <a:srgbClr val="562212"/>
                  </a:solidFill>
                </a:rPr>
                <a:t>»)</a:t>
              </a:r>
            </a:p>
          </p:txBody>
        </p:sp>
      </p:grpSp>
      <p:cxnSp>
        <p:nvCxnSpPr>
          <p:cNvPr id="15" name="Прямая соединительная линия 14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>
            <a:off x="5626100" y="3267075"/>
            <a:ext cx="14288" cy="3565525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>
            <a:extLst>
              <a:ext uri="{FF2B5EF4-FFF2-40B4-BE49-F238E27FC236}"/>
            </a:extLst>
          </p:cNvPr>
          <p:cNvCxnSpPr>
            <a:stCxn id="23596" idx="3"/>
          </p:cNvCxnSpPr>
          <p:nvPr/>
        </p:nvCxnSpPr>
        <p:spPr>
          <a:xfrm>
            <a:off x="5226050" y="4062413"/>
            <a:ext cx="400050" cy="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Прямая соединительная линия 105">
            <a:extLst>
              <a:ext uri="{FF2B5EF4-FFF2-40B4-BE49-F238E27FC236}"/>
            </a:extLst>
          </p:cNvPr>
          <p:cNvCxnSpPr/>
          <p:nvPr/>
        </p:nvCxnSpPr>
        <p:spPr>
          <a:xfrm>
            <a:off x="5640388" y="4321175"/>
            <a:ext cx="400050" cy="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Прямая соединительная линия 106">
            <a:extLst>
              <a:ext uri="{FF2B5EF4-FFF2-40B4-BE49-F238E27FC236}"/>
            </a:extLst>
          </p:cNvPr>
          <p:cNvCxnSpPr/>
          <p:nvPr/>
        </p:nvCxnSpPr>
        <p:spPr>
          <a:xfrm>
            <a:off x="5640388" y="5418138"/>
            <a:ext cx="400050" cy="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Прямая соединительная линия 107">
            <a:extLst>
              <a:ext uri="{FF2B5EF4-FFF2-40B4-BE49-F238E27FC236}"/>
            </a:extLst>
          </p:cNvPr>
          <p:cNvCxnSpPr/>
          <p:nvPr/>
        </p:nvCxnSpPr>
        <p:spPr>
          <a:xfrm>
            <a:off x="5233988" y="5129213"/>
            <a:ext cx="398462" cy="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Прямая соединительная линия 108">
            <a:extLst>
              <a:ext uri="{FF2B5EF4-FFF2-40B4-BE49-F238E27FC236}"/>
            </a:extLst>
          </p:cNvPr>
          <p:cNvCxnSpPr/>
          <p:nvPr/>
        </p:nvCxnSpPr>
        <p:spPr>
          <a:xfrm>
            <a:off x="5233988" y="6253163"/>
            <a:ext cx="398462" cy="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Прямая соединительная линия 109">
            <a:extLst>
              <a:ext uri="{FF2B5EF4-FFF2-40B4-BE49-F238E27FC236}"/>
            </a:extLst>
          </p:cNvPr>
          <p:cNvCxnSpPr/>
          <p:nvPr/>
        </p:nvCxnSpPr>
        <p:spPr>
          <a:xfrm>
            <a:off x="5640388" y="6442075"/>
            <a:ext cx="400050" cy="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Рисунок 19"/>
          <p:cNvPicPr>
            <a:picLocks noChangeAspect="1"/>
          </p:cNvPicPr>
          <p:nvPr/>
        </p:nvPicPr>
        <p:blipFill>
          <a:blip r:embed="rId3"/>
          <a:srcRect t="-76" r="218" b="-2"/>
          <a:stretch>
            <a:fillRect/>
          </a:stretch>
        </p:blipFill>
        <p:spPr bwMode="auto">
          <a:xfrm>
            <a:off x="-1327150" y="6710363"/>
            <a:ext cx="2322513" cy="232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TextBox 16"/>
          <p:cNvSpPr txBox="1">
            <a:spLocks noChangeArrowheads="1"/>
          </p:cNvSpPr>
          <p:nvPr/>
        </p:nvSpPr>
        <p:spPr bwMode="auto">
          <a:xfrm>
            <a:off x="701675" y="547688"/>
            <a:ext cx="9242425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32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ЕДИНЫЙ КЛИЕНТСКИЙ</a:t>
            </a:r>
          </a:p>
          <a:p>
            <a:pPr algn="ctr">
              <a:lnSpc>
                <a:spcPct val="85000"/>
              </a:lnSpc>
            </a:pPr>
            <a:r>
              <a:rPr lang="ru-RU" sz="32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ФРОНТ-ОФИС «Мой бизнес»</a:t>
            </a:r>
            <a:endParaRPr lang="ru-RU" sz="360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grpSp>
        <p:nvGrpSpPr>
          <p:cNvPr id="25603" name="Группа 1"/>
          <p:cNvGrpSpPr>
            <a:grpSpLocks/>
          </p:cNvGrpSpPr>
          <p:nvPr/>
        </p:nvGrpSpPr>
        <p:grpSpPr bwMode="auto">
          <a:xfrm>
            <a:off x="858838" y="1711325"/>
            <a:ext cx="8974137" cy="5627688"/>
            <a:chOff x="386556" y="1651699"/>
            <a:chExt cx="8974131" cy="5628604"/>
          </a:xfrm>
        </p:grpSpPr>
        <p:grpSp>
          <p:nvGrpSpPr>
            <p:cNvPr id="25604" name="Группа 38"/>
            <p:cNvGrpSpPr>
              <a:grpSpLocks/>
            </p:cNvGrpSpPr>
            <p:nvPr/>
          </p:nvGrpSpPr>
          <p:grpSpPr bwMode="auto">
            <a:xfrm rot="5400000">
              <a:off x="7042804" y="1157458"/>
              <a:ext cx="1804311" cy="2831454"/>
              <a:chOff x="491348" y="2486422"/>
              <a:chExt cx="4430776" cy="1037825"/>
            </a:xfrm>
          </p:grpSpPr>
          <p:grpSp>
            <p:nvGrpSpPr>
              <p:cNvPr id="25641" name="Группа 39"/>
              <p:cNvGrpSpPr>
                <a:grpSpLocks/>
              </p:cNvGrpSpPr>
              <p:nvPr/>
            </p:nvGrpSpPr>
            <p:grpSpPr bwMode="auto">
              <a:xfrm>
                <a:off x="491348" y="2486422"/>
                <a:ext cx="3984808" cy="1037825"/>
                <a:chOff x="550695" y="3339389"/>
                <a:chExt cx="3984808" cy="763062"/>
              </a:xfrm>
            </p:grpSpPr>
            <p:sp>
              <p:nvSpPr>
                <p:cNvPr id="42" name="Прямоугольник 41">
                  <a:extLst>
                    <a:ext uri="{FF2B5EF4-FFF2-40B4-BE49-F238E27FC236}"/>
                  </a:extLst>
                </p:cNvPr>
                <p:cNvSpPr/>
                <p:nvPr/>
              </p:nvSpPr>
              <p:spPr>
                <a:xfrm>
                  <a:off x="1025690" y="3339389"/>
                  <a:ext cx="3512999" cy="763236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579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3" name="Прямоугольник 42">
                  <a:extLst>
                    <a:ext uri="{FF2B5EF4-FFF2-40B4-BE49-F238E27FC236}"/>
                  </a:extLst>
                </p:cNvPr>
                <p:cNvSpPr/>
                <p:nvPr/>
              </p:nvSpPr>
              <p:spPr>
                <a:xfrm>
                  <a:off x="550013" y="3341100"/>
                  <a:ext cx="694022" cy="759813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579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4" name="TextBox 43">
                  <a:extLst>
                    <a:ext uri="{FF2B5EF4-FFF2-40B4-BE49-F238E27FC236}"/>
                  </a:extLst>
                </p:cNvPr>
                <p:cNvSpPr txBox="1"/>
                <p:nvPr/>
              </p:nvSpPr>
              <p:spPr>
                <a:xfrm rot="16200000">
                  <a:off x="652751" y="3362635"/>
                  <a:ext cx="593818" cy="697919"/>
                </a:xfrm>
                <a:prstGeom prst="rect">
                  <a:avLst/>
                </a:prstGeom>
                <a:noFill/>
              </p:spPr>
              <p:txBody>
                <a:bodyPr anchor="ctr">
                  <a:normAutofit fontScale="92500" lnSpcReduction="20000"/>
                </a:bodyPr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ru-RU" sz="1500" dirty="0">
                      <a:solidFill>
                        <a:srgbClr val="F7F2E5"/>
                      </a:solidFill>
                      <a:latin typeface="Arial Black" panose="020B0A04020102020204" pitchFamily="34" charset="0"/>
                      <a:cs typeface="+mn-cs"/>
                    </a:rPr>
                    <a:t>Окно № 8</a:t>
                  </a:r>
                </a:p>
              </p:txBody>
            </p:sp>
          </p:grpSp>
          <p:sp>
            <p:nvSpPr>
              <p:cNvPr id="25642" name="Прямоугольник 40"/>
              <p:cNvSpPr>
                <a:spLocks noChangeArrowheads="1"/>
              </p:cNvSpPr>
              <p:nvPr/>
            </p:nvSpPr>
            <p:spPr bwMode="auto">
              <a:xfrm rot="-5400000">
                <a:off x="2877032" y="1443044"/>
                <a:ext cx="991426" cy="309875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 algn="ctr"/>
                <a:r>
                  <a:rPr lang="ru-RU" sz="1600"/>
                  <a:t>Услуги МФЦ для бизнеса – удаленное рабочее место сотрудника МФЦ</a:t>
                </a:r>
              </a:p>
              <a:p>
                <a:pPr algn="ctr"/>
                <a:endParaRPr lang="ru-RU" sz="1400">
                  <a:latin typeface="Calibri" pitchFamily="34" charset="0"/>
                </a:endParaRPr>
              </a:p>
              <a:p>
                <a:pPr algn="ctr"/>
                <a:endParaRPr lang="ru-RU" sz="1400">
                  <a:latin typeface="Calibri" pitchFamily="34" charset="0"/>
                </a:endParaRPr>
              </a:p>
            </p:txBody>
          </p:sp>
        </p:grpSp>
        <p:grpSp>
          <p:nvGrpSpPr>
            <p:cNvPr id="25605" name="Группа 56"/>
            <p:cNvGrpSpPr>
              <a:grpSpLocks/>
            </p:cNvGrpSpPr>
            <p:nvPr/>
          </p:nvGrpSpPr>
          <p:grpSpPr bwMode="auto">
            <a:xfrm rot="5400000">
              <a:off x="6960576" y="2948841"/>
              <a:ext cx="1907528" cy="2831454"/>
              <a:chOff x="491348" y="2486422"/>
              <a:chExt cx="4684243" cy="1037825"/>
            </a:xfrm>
          </p:grpSpPr>
          <p:grpSp>
            <p:nvGrpSpPr>
              <p:cNvPr id="25636" name="Группа 57"/>
              <p:cNvGrpSpPr>
                <a:grpSpLocks/>
              </p:cNvGrpSpPr>
              <p:nvPr/>
            </p:nvGrpSpPr>
            <p:grpSpPr bwMode="auto">
              <a:xfrm>
                <a:off x="491348" y="2486422"/>
                <a:ext cx="3984808" cy="1037825"/>
                <a:chOff x="550695" y="3339389"/>
                <a:chExt cx="3984808" cy="763062"/>
              </a:xfrm>
            </p:grpSpPr>
            <p:sp>
              <p:nvSpPr>
                <p:cNvPr id="60" name="Прямоугольник 59">
                  <a:extLst>
                    <a:ext uri="{FF2B5EF4-FFF2-40B4-BE49-F238E27FC236}"/>
                  </a:extLst>
                </p:cNvPr>
                <p:cNvSpPr/>
                <p:nvPr/>
              </p:nvSpPr>
              <p:spPr>
                <a:xfrm>
                  <a:off x="1026695" y="3339266"/>
                  <a:ext cx="3509096" cy="763236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579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1" name="Прямоугольник 60">
                  <a:extLst>
                    <a:ext uri="{FF2B5EF4-FFF2-40B4-BE49-F238E27FC236}"/>
                  </a:extLst>
                </p:cNvPr>
                <p:cNvSpPr/>
                <p:nvPr/>
              </p:nvSpPr>
              <p:spPr>
                <a:xfrm>
                  <a:off x="551019" y="3340977"/>
                  <a:ext cx="694021" cy="759813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579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640" name="TextBox 61"/>
                <p:cNvSpPr txBox="1">
                  <a:spLocks noChangeArrowheads="1"/>
                </p:cNvSpPr>
                <p:nvPr/>
              </p:nvSpPr>
              <p:spPr bwMode="auto">
                <a:xfrm rot="-5400000">
                  <a:off x="634657" y="3373529"/>
                  <a:ext cx="593502" cy="6947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r>
                    <a:rPr lang="ru-RU" sz="1400">
                      <a:solidFill>
                        <a:srgbClr val="F7F2E5"/>
                      </a:solidFill>
                      <a:latin typeface="Arial Black" pitchFamily="34" charset="0"/>
                    </a:rPr>
                    <a:t>Окно № 7</a:t>
                  </a:r>
                </a:p>
              </p:txBody>
            </p:sp>
          </p:grpSp>
          <p:sp>
            <p:nvSpPr>
              <p:cNvPr id="25637" name="Прямоугольник 58"/>
              <p:cNvSpPr>
                <a:spLocks noChangeArrowheads="1"/>
              </p:cNvSpPr>
              <p:nvPr/>
            </p:nvSpPr>
            <p:spPr bwMode="auto">
              <a:xfrm rot="-5400000">
                <a:off x="2828181" y="1153637"/>
                <a:ext cx="991426" cy="37033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 algn="ctr"/>
                <a:r>
                  <a:rPr lang="ru-RU" sz="1600"/>
                  <a:t>Общественная приемная Уполномоченного по защите прав предпринимателей</a:t>
                </a:r>
              </a:p>
              <a:p>
                <a:pPr algn="ctr"/>
                <a:endParaRPr lang="ru-RU" sz="1400">
                  <a:latin typeface="Calibri" pitchFamily="34" charset="0"/>
                </a:endParaRPr>
              </a:p>
              <a:p>
                <a:pPr algn="ctr"/>
                <a:endParaRPr lang="ru-RU" sz="1400">
                  <a:latin typeface="Calibri" pitchFamily="34" charset="0"/>
                </a:endParaRPr>
              </a:p>
            </p:txBody>
          </p:sp>
        </p:grpSp>
        <p:grpSp>
          <p:nvGrpSpPr>
            <p:cNvPr id="25606" name="Группа 98"/>
            <p:cNvGrpSpPr>
              <a:grpSpLocks/>
            </p:cNvGrpSpPr>
            <p:nvPr/>
          </p:nvGrpSpPr>
          <p:grpSpPr bwMode="auto">
            <a:xfrm rot="5400000">
              <a:off x="843853" y="1207475"/>
              <a:ext cx="1943006" cy="2831454"/>
              <a:chOff x="491348" y="2486422"/>
              <a:chExt cx="4771365" cy="1037825"/>
            </a:xfrm>
          </p:grpSpPr>
          <p:grpSp>
            <p:nvGrpSpPr>
              <p:cNvPr id="25631" name="Группа 99"/>
              <p:cNvGrpSpPr>
                <a:grpSpLocks/>
              </p:cNvGrpSpPr>
              <p:nvPr/>
            </p:nvGrpSpPr>
            <p:grpSpPr bwMode="auto">
              <a:xfrm>
                <a:off x="491348" y="2486422"/>
                <a:ext cx="3984808" cy="1037825"/>
                <a:chOff x="550695" y="3339389"/>
                <a:chExt cx="3984808" cy="763062"/>
              </a:xfrm>
            </p:grpSpPr>
            <p:sp>
              <p:nvSpPr>
                <p:cNvPr id="102" name="Прямоугольник 101">
                  <a:extLst>
                    <a:ext uri="{FF2B5EF4-FFF2-40B4-BE49-F238E27FC236}"/>
                  </a:extLst>
                </p:cNvPr>
                <p:cNvSpPr/>
                <p:nvPr/>
              </p:nvSpPr>
              <p:spPr>
                <a:xfrm>
                  <a:off x="1026374" y="3339316"/>
                  <a:ext cx="3509096" cy="763236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579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3" name="Прямоугольник 102">
                  <a:extLst>
                    <a:ext uri="{FF2B5EF4-FFF2-40B4-BE49-F238E27FC236}"/>
                  </a:extLst>
                </p:cNvPr>
                <p:cNvSpPr/>
                <p:nvPr/>
              </p:nvSpPr>
              <p:spPr>
                <a:xfrm>
                  <a:off x="550697" y="3341028"/>
                  <a:ext cx="694021" cy="759813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579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635" name="TextBox 103"/>
                <p:cNvSpPr txBox="1">
                  <a:spLocks noChangeArrowheads="1"/>
                </p:cNvSpPr>
                <p:nvPr/>
              </p:nvSpPr>
              <p:spPr bwMode="auto">
                <a:xfrm rot="-5400000">
                  <a:off x="637312" y="3371176"/>
                  <a:ext cx="593502" cy="6947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r>
                    <a:rPr lang="ru-RU" sz="1400">
                      <a:solidFill>
                        <a:srgbClr val="F7F2E5"/>
                      </a:solidFill>
                      <a:latin typeface="Arial Black" pitchFamily="34" charset="0"/>
                    </a:rPr>
                    <a:t>Окна № 1-3</a:t>
                  </a:r>
                </a:p>
              </p:txBody>
            </p:sp>
          </p:grpSp>
          <p:sp>
            <p:nvSpPr>
              <p:cNvPr id="25632" name="Прямоугольник 100"/>
              <p:cNvSpPr>
                <a:spLocks noChangeArrowheads="1"/>
              </p:cNvSpPr>
              <p:nvPr/>
            </p:nvSpPr>
            <p:spPr bwMode="auto">
              <a:xfrm rot="-5400000">
                <a:off x="2915303" y="1144053"/>
                <a:ext cx="991426" cy="37033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 algn="ctr"/>
                <a:r>
                  <a:rPr lang="ru-RU" sz="1600"/>
                  <a:t>Финансовая поддержка  займы для бизнеса –</a:t>
                </a:r>
              </a:p>
              <a:p>
                <a:pPr algn="ctr"/>
                <a:r>
                  <a:rPr lang="ru-RU" sz="1600"/>
                  <a:t>Фонд поддержки предпринимательства</a:t>
                </a:r>
              </a:p>
              <a:p>
                <a:pPr algn="ctr"/>
                <a:endParaRPr lang="ru-RU" sz="1400">
                  <a:latin typeface="Calibri" pitchFamily="34" charset="0"/>
                </a:endParaRPr>
              </a:p>
              <a:p>
                <a:pPr algn="ctr"/>
                <a:endParaRPr lang="ru-RU" sz="1400">
                  <a:latin typeface="Calibri" pitchFamily="34" charset="0"/>
                </a:endParaRPr>
              </a:p>
            </p:txBody>
          </p:sp>
        </p:grpSp>
        <p:grpSp>
          <p:nvGrpSpPr>
            <p:cNvPr id="25607" name="Группа 104"/>
            <p:cNvGrpSpPr>
              <a:grpSpLocks/>
            </p:cNvGrpSpPr>
            <p:nvPr/>
          </p:nvGrpSpPr>
          <p:grpSpPr bwMode="auto">
            <a:xfrm rot="5400000">
              <a:off x="-45412" y="3666983"/>
              <a:ext cx="3695390" cy="2831454"/>
              <a:chOff x="332109" y="2486422"/>
              <a:chExt cx="4144047" cy="1037825"/>
            </a:xfrm>
          </p:grpSpPr>
          <p:grpSp>
            <p:nvGrpSpPr>
              <p:cNvPr id="25626" name="Группа 110"/>
              <p:cNvGrpSpPr>
                <a:grpSpLocks/>
              </p:cNvGrpSpPr>
              <p:nvPr/>
            </p:nvGrpSpPr>
            <p:grpSpPr bwMode="auto">
              <a:xfrm>
                <a:off x="332109" y="2486422"/>
                <a:ext cx="4144047" cy="1037825"/>
                <a:chOff x="391456" y="3339389"/>
                <a:chExt cx="4144047" cy="763062"/>
              </a:xfrm>
            </p:grpSpPr>
            <p:sp>
              <p:nvSpPr>
                <p:cNvPr id="113" name="Прямоугольник 112">
                  <a:extLst>
                    <a:ext uri="{FF2B5EF4-FFF2-40B4-BE49-F238E27FC236}"/>
                  </a:extLst>
                </p:cNvPr>
                <p:cNvSpPr/>
                <p:nvPr/>
              </p:nvSpPr>
              <p:spPr>
                <a:xfrm>
                  <a:off x="896766" y="3339216"/>
                  <a:ext cx="3639399" cy="763236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579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4" name="Прямоугольник 113">
                  <a:extLst>
                    <a:ext uri="{FF2B5EF4-FFF2-40B4-BE49-F238E27FC236}"/>
                  </a:extLst>
                </p:cNvPr>
                <p:cNvSpPr/>
                <p:nvPr/>
              </p:nvSpPr>
              <p:spPr>
                <a:xfrm>
                  <a:off x="549564" y="3340927"/>
                  <a:ext cx="332959" cy="759813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579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630" name="TextBox 114"/>
                <p:cNvSpPr txBox="1">
                  <a:spLocks noChangeArrowheads="1"/>
                </p:cNvSpPr>
                <p:nvPr/>
              </p:nvSpPr>
              <p:spPr bwMode="auto">
                <a:xfrm rot="-5400000">
                  <a:off x="418750" y="3396876"/>
                  <a:ext cx="593502" cy="64809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r>
                    <a:rPr lang="ru-RU" sz="1400">
                      <a:solidFill>
                        <a:srgbClr val="F7F2E5"/>
                      </a:solidFill>
                      <a:latin typeface="Arial Black" pitchFamily="34" charset="0"/>
                    </a:rPr>
                    <a:t>Окно № 4</a:t>
                  </a:r>
                </a:p>
              </p:txBody>
            </p:sp>
          </p:grpSp>
          <p:sp>
            <p:nvSpPr>
              <p:cNvPr id="25627" name="Прямоугольник 111"/>
              <p:cNvSpPr>
                <a:spLocks noChangeArrowheads="1"/>
              </p:cNvSpPr>
              <p:nvPr/>
            </p:nvSpPr>
            <p:spPr bwMode="auto">
              <a:xfrm rot="-5400000">
                <a:off x="2119369" y="1300496"/>
                <a:ext cx="991426" cy="34032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 algn="ctr"/>
                <a:r>
                  <a:rPr lang="ru-RU" sz="1600"/>
                  <a:t>- Вывод на новые рынки сбыта, бизнес-миссии – центр поддержки экспорта</a:t>
                </a:r>
              </a:p>
              <a:p>
                <a:pPr algn="ctr"/>
                <a:endParaRPr lang="ru-RU" sz="1600"/>
              </a:p>
              <a:p>
                <a:pPr algn="ctr"/>
                <a:endParaRPr lang="ru-RU" sz="1600"/>
              </a:p>
              <a:p>
                <a:pPr algn="ctr"/>
                <a:r>
                  <a:rPr lang="ru-RU" sz="1600"/>
                  <a:t>- Создание новых и развитие высокотехнологичных компаний – Фонд содействия развития инноваций в научно-социальной сфере (Фонд Бортника)</a:t>
                </a:r>
                <a:endParaRPr lang="ru-RU" sz="1400">
                  <a:latin typeface="Calibri" pitchFamily="34" charset="0"/>
                </a:endParaRPr>
              </a:p>
            </p:txBody>
          </p:sp>
        </p:grpSp>
        <p:grpSp>
          <p:nvGrpSpPr>
            <p:cNvPr id="25608" name="Группа 115"/>
            <p:cNvGrpSpPr>
              <a:grpSpLocks/>
            </p:cNvGrpSpPr>
            <p:nvPr/>
          </p:nvGrpSpPr>
          <p:grpSpPr bwMode="auto">
            <a:xfrm rot="5400000">
              <a:off x="4000592" y="1140237"/>
              <a:ext cx="1764920" cy="2831459"/>
              <a:chOff x="491348" y="2486422"/>
              <a:chExt cx="4334043" cy="1037827"/>
            </a:xfrm>
          </p:grpSpPr>
          <p:grpSp>
            <p:nvGrpSpPr>
              <p:cNvPr id="25621" name="Группа 116"/>
              <p:cNvGrpSpPr>
                <a:grpSpLocks/>
              </p:cNvGrpSpPr>
              <p:nvPr/>
            </p:nvGrpSpPr>
            <p:grpSpPr bwMode="auto">
              <a:xfrm>
                <a:off x="491348" y="2486422"/>
                <a:ext cx="3984808" cy="1037825"/>
                <a:chOff x="550695" y="3339389"/>
                <a:chExt cx="3984808" cy="763062"/>
              </a:xfrm>
            </p:grpSpPr>
            <p:sp>
              <p:nvSpPr>
                <p:cNvPr id="119" name="Прямоугольник 118">
                  <a:extLst>
                    <a:ext uri="{FF2B5EF4-FFF2-40B4-BE49-F238E27FC236}"/>
                  </a:extLst>
                </p:cNvPr>
                <p:cNvSpPr/>
                <p:nvPr/>
              </p:nvSpPr>
              <p:spPr>
                <a:xfrm>
                  <a:off x="1027406" y="3339491"/>
                  <a:ext cx="3505196" cy="762808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579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20" name="Прямоугольник 119">
                  <a:extLst>
                    <a:ext uri="{FF2B5EF4-FFF2-40B4-BE49-F238E27FC236}"/>
                  </a:extLst>
                </p:cNvPr>
                <p:cNvSpPr/>
                <p:nvPr/>
              </p:nvSpPr>
              <p:spPr>
                <a:xfrm>
                  <a:off x="551729" y="3341203"/>
                  <a:ext cx="694021" cy="759385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579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625" name="TextBox 120"/>
                <p:cNvSpPr txBox="1">
                  <a:spLocks noChangeArrowheads="1"/>
                </p:cNvSpPr>
                <p:nvPr/>
              </p:nvSpPr>
              <p:spPr bwMode="auto">
                <a:xfrm rot="-5400000">
                  <a:off x="619322" y="3371176"/>
                  <a:ext cx="593502" cy="6947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r>
                    <a:rPr lang="ru-RU" sz="1400">
                      <a:solidFill>
                        <a:srgbClr val="F7F2E5"/>
                      </a:solidFill>
                      <a:latin typeface="Arial Black" pitchFamily="34" charset="0"/>
                    </a:rPr>
                    <a:t>Окно № 9</a:t>
                  </a:r>
                </a:p>
              </p:txBody>
            </p:sp>
          </p:grpSp>
          <p:sp>
            <p:nvSpPr>
              <p:cNvPr id="25622" name="Прямоугольник 117"/>
              <p:cNvSpPr>
                <a:spLocks noChangeArrowheads="1"/>
              </p:cNvSpPr>
              <p:nvPr/>
            </p:nvSpPr>
            <p:spPr bwMode="auto">
              <a:xfrm rot="-5400000">
                <a:off x="2477982" y="1176839"/>
                <a:ext cx="991426" cy="370339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 algn="ctr"/>
                <a:r>
                  <a:rPr lang="ru-RU" sz="1600"/>
                  <a:t>Кредитно-гарантийная поддержка (поручительства) – Гарантийный фонд</a:t>
                </a:r>
              </a:p>
              <a:p>
                <a:pPr algn="ctr"/>
                <a:endParaRPr lang="ru-RU" sz="1400">
                  <a:latin typeface="Calibri" pitchFamily="34" charset="0"/>
                </a:endParaRPr>
              </a:p>
              <a:p>
                <a:pPr algn="ctr"/>
                <a:endParaRPr lang="ru-RU" sz="1400">
                  <a:latin typeface="Calibri" pitchFamily="34" charset="0"/>
                </a:endParaRPr>
              </a:p>
            </p:txBody>
          </p:sp>
        </p:grpSp>
        <p:grpSp>
          <p:nvGrpSpPr>
            <p:cNvPr id="25609" name="Группа 127"/>
            <p:cNvGrpSpPr>
              <a:grpSpLocks/>
            </p:cNvGrpSpPr>
            <p:nvPr/>
          </p:nvGrpSpPr>
          <p:grpSpPr bwMode="auto">
            <a:xfrm rot="5400000">
              <a:off x="6843066" y="4805729"/>
              <a:ext cx="2117694" cy="2831454"/>
              <a:chOff x="484206" y="2486422"/>
              <a:chExt cx="5742717" cy="1037825"/>
            </a:xfrm>
          </p:grpSpPr>
          <p:grpSp>
            <p:nvGrpSpPr>
              <p:cNvPr id="25616" name="Группа 128"/>
              <p:cNvGrpSpPr>
                <a:grpSpLocks/>
              </p:cNvGrpSpPr>
              <p:nvPr/>
            </p:nvGrpSpPr>
            <p:grpSpPr bwMode="auto">
              <a:xfrm>
                <a:off x="484206" y="2486422"/>
                <a:ext cx="4957411" cy="1037825"/>
                <a:chOff x="543553" y="3339389"/>
                <a:chExt cx="4957411" cy="763062"/>
              </a:xfrm>
            </p:grpSpPr>
            <p:sp>
              <p:nvSpPr>
                <p:cNvPr id="131" name="Прямоугольник 130">
                  <a:extLst>
                    <a:ext uri="{FF2B5EF4-FFF2-40B4-BE49-F238E27FC236}"/>
                  </a:extLst>
                </p:cNvPr>
                <p:cNvSpPr/>
                <p:nvPr/>
              </p:nvSpPr>
              <p:spPr>
                <a:xfrm>
                  <a:off x="1024767" y="3339339"/>
                  <a:ext cx="4477877" cy="763236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579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32" name="Прямоугольник 131">
                  <a:extLst>
                    <a:ext uri="{FF2B5EF4-FFF2-40B4-BE49-F238E27FC236}"/>
                  </a:extLst>
                </p:cNvPr>
                <p:cNvSpPr/>
                <p:nvPr/>
              </p:nvSpPr>
              <p:spPr>
                <a:xfrm>
                  <a:off x="551147" y="3341050"/>
                  <a:ext cx="693208" cy="759813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579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620" name="TextBox 132"/>
                <p:cNvSpPr txBox="1">
                  <a:spLocks noChangeArrowheads="1"/>
                </p:cNvSpPr>
                <p:nvPr/>
              </p:nvSpPr>
              <p:spPr bwMode="auto">
                <a:xfrm rot="-5400000">
                  <a:off x="594194" y="3373530"/>
                  <a:ext cx="593502" cy="6947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r>
                    <a:rPr lang="ru-RU" sz="1400">
                      <a:solidFill>
                        <a:srgbClr val="F7F2E5"/>
                      </a:solidFill>
                      <a:latin typeface="Arial Black" pitchFamily="34" charset="0"/>
                    </a:rPr>
                    <a:t>Окно № 6</a:t>
                  </a:r>
                </a:p>
              </p:txBody>
            </p:sp>
          </p:grpSp>
          <p:sp>
            <p:nvSpPr>
              <p:cNvPr id="25617" name="Прямоугольник 129"/>
              <p:cNvSpPr>
                <a:spLocks noChangeArrowheads="1"/>
              </p:cNvSpPr>
              <p:nvPr/>
            </p:nvSpPr>
            <p:spPr bwMode="auto">
              <a:xfrm rot="-5400000">
                <a:off x="3274876" y="549001"/>
                <a:ext cx="991426" cy="49126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 algn="ctr"/>
                <a:r>
                  <a:rPr lang="ru-RU" sz="1600"/>
                  <a:t>Информационная и консультационная поддержка, образование – центр поддержки предпринимательства</a:t>
                </a:r>
              </a:p>
              <a:p>
                <a:pPr algn="ctr"/>
                <a:endParaRPr lang="ru-RU" sz="1600"/>
              </a:p>
              <a:p>
                <a:pPr algn="ctr"/>
                <a:endParaRPr lang="ru-RU" sz="1400">
                  <a:latin typeface="Calibri" pitchFamily="34" charset="0"/>
                </a:endParaRPr>
              </a:p>
              <a:p>
                <a:pPr algn="ctr"/>
                <a:endParaRPr lang="ru-RU" sz="1400">
                  <a:latin typeface="Calibri" pitchFamily="34" charset="0"/>
                </a:endParaRPr>
              </a:p>
            </p:txBody>
          </p:sp>
        </p:grpSp>
        <p:grpSp>
          <p:nvGrpSpPr>
            <p:cNvPr id="25610" name="Группа 133"/>
            <p:cNvGrpSpPr>
              <a:grpSpLocks/>
            </p:cNvGrpSpPr>
            <p:nvPr/>
          </p:nvGrpSpPr>
          <p:grpSpPr bwMode="auto">
            <a:xfrm rot="5400000">
              <a:off x="2905309" y="3778541"/>
              <a:ext cx="3852131" cy="2840187"/>
              <a:chOff x="332109" y="2486422"/>
              <a:chExt cx="4337105" cy="1041026"/>
            </a:xfrm>
          </p:grpSpPr>
          <p:grpSp>
            <p:nvGrpSpPr>
              <p:cNvPr id="25611" name="Группа 134"/>
              <p:cNvGrpSpPr>
                <a:grpSpLocks/>
              </p:cNvGrpSpPr>
              <p:nvPr/>
            </p:nvGrpSpPr>
            <p:grpSpPr bwMode="auto">
              <a:xfrm>
                <a:off x="332109" y="2486422"/>
                <a:ext cx="4144047" cy="1037825"/>
                <a:chOff x="391456" y="3339389"/>
                <a:chExt cx="4144047" cy="763062"/>
              </a:xfrm>
            </p:grpSpPr>
            <p:sp>
              <p:nvSpPr>
                <p:cNvPr id="137" name="Прямоугольник 136">
                  <a:extLst>
                    <a:ext uri="{FF2B5EF4-FFF2-40B4-BE49-F238E27FC236}"/>
                  </a:extLst>
                </p:cNvPr>
                <p:cNvSpPr/>
                <p:nvPr/>
              </p:nvSpPr>
              <p:spPr>
                <a:xfrm>
                  <a:off x="897623" y="3339575"/>
                  <a:ext cx="3637875" cy="762808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579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38" name="Прямоугольник 137">
                  <a:extLst>
                    <a:ext uri="{FF2B5EF4-FFF2-40B4-BE49-F238E27FC236}"/>
                  </a:extLst>
                </p:cNvPr>
                <p:cNvSpPr/>
                <p:nvPr/>
              </p:nvSpPr>
              <p:spPr>
                <a:xfrm>
                  <a:off x="550818" y="3341287"/>
                  <a:ext cx="332503" cy="759385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1579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5615" name="TextBox 138"/>
                <p:cNvSpPr txBox="1">
                  <a:spLocks noChangeArrowheads="1"/>
                </p:cNvSpPr>
                <p:nvPr/>
              </p:nvSpPr>
              <p:spPr bwMode="auto">
                <a:xfrm rot="-5400000">
                  <a:off x="418750" y="3396876"/>
                  <a:ext cx="593502" cy="64809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r>
                    <a:rPr lang="ru-RU" sz="1400">
                      <a:solidFill>
                        <a:srgbClr val="F7F2E5"/>
                      </a:solidFill>
                      <a:latin typeface="Arial Black" pitchFamily="34" charset="0"/>
                    </a:rPr>
                    <a:t>Окно № 5</a:t>
                  </a:r>
                </a:p>
              </p:txBody>
            </p:sp>
          </p:grpSp>
          <p:sp>
            <p:nvSpPr>
              <p:cNvPr id="25612" name="Прямоугольник 135"/>
              <p:cNvSpPr>
                <a:spLocks noChangeArrowheads="1"/>
              </p:cNvSpPr>
              <p:nvPr/>
            </p:nvSpPr>
            <p:spPr bwMode="auto">
              <a:xfrm rot="-5400000">
                <a:off x="2376444" y="1234678"/>
                <a:ext cx="991426" cy="35941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 algn="ctr"/>
                <a:r>
                  <a:rPr lang="ru-RU" sz="1600"/>
                  <a:t>- Продвижение и поддержка социальных инициатив предпринимателей – центр инноваций социальной сферы</a:t>
                </a:r>
              </a:p>
              <a:p>
                <a:pPr algn="ctr"/>
                <a:endParaRPr lang="ru-RU" sz="1600"/>
              </a:p>
              <a:p>
                <a:pPr algn="ctr"/>
                <a:endParaRPr lang="ru-RU" sz="1600"/>
              </a:p>
              <a:p>
                <a:pPr algn="ctr"/>
                <a:r>
                  <a:rPr lang="ru-RU" sz="1600"/>
                  <a:t>- Консалтинговые услуги, услуги по бизнес-проектированию – АУ «Технопарк РМ»</a:t>
                </a:r>
              </a:p>
              <a:p>
                <a:pPr algn="ctr"/>
                <a:endParaRPr lang="ru-RU" sz="1400">
                  <a:latin typeface="Calibri" pitchFamily="34" charset="0"/>
                </a:endParaRPr>
              </a:p>
              <a:p>
                <a:pPr algn="ctr"/>
                <a:endParaRPr lang="ru-RU" sz="1400">
                  <a:latin typeface="Calibri" pitchFamily="34" charset="0"/>
                </a:endParaRPr>
              </a:p>
            </p:txBody>
          </p:sp>
        </p:grp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0"/>
            <a:ext cx="10691813" cy="7559675"/>
          </a:xfrm>
          <a:prstGeom prst="rect">
            <a:avLst/>
          </a:prstGeom>
          <a:solidFill>
            <a:srgbClr val="562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/>
          </a:p>
        </p:txBody>
      </p:sp>
      <p:pic>
        <p:nvPicPr>
          <p:cNvPr id="27650" name="Рисунок 12"/>
          <p:cNvPicPr>
            <a:picLocks noChangeAspect="1"/>
          </p:cNvPicPr>
          <p:nvPr/>
        </p:nvPicPr>
        <p:blipFill>
          <a:blip r:embed="rId2"/>
          <a:srcRect b="44173"/>
          <a:stretch>
            <a:fillRect/>
          </a:stretch>
        </p:blipFill>
        <p:spPr bwMode="auto">
          <a:xfrm rot="10800000">
            <a:off x="-1698625" y="-1354138"/>
            <a:ext cx="6967538" cy="389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Арка 18"/>
          <p:cNvSpPr/>
          <p:nvPr/>
        </p:nvSpPr>
        <p:spPr>
          <a:xfrm rot="8100000">
            <a:off x="6691313" y="4032250"/>
            <a:ext cx="6496050" cy="6496050"/>
          </a:xfrm>
          <a:prstGeom prst="blockArc">
            <a:avLst>
              <a:gd name="adj1" fmla="val 956724"/>
              <a:gd name="adj2" fmla="val 11921681"/>
              <a:gd name="adj3" fmla="val 18078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18" name="Арка 17"/>
          <p:cNvSpPr/>
          <p:nvPr/>
        </p:nvSpPr>
        <p:spPr>
          <a:xfrm rot="8470968">
            <a:off x="-1173163" y="6386513"/>
            <a:ext cx="3536951" cy="3536950"/>
          </a:xfrm>
          <a:prstGeom prst="blockArc">
            <a:avLst>
              <a:gd name="adj1" fmla="val 3346679"/>
              <a:gd name="adj2" fmla="val 13202193"/>
              <a:gd name="adj3" fmla="val 12415"/>
            </a:avLst>
          </a:prstGeom>
          <a:solidFill>
            <a:srgbClr val="C59368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27653" name="TextBox 16"/>
          <p:cNvSpPr txBox="1">
            <a:spLocks noChangeArrowheads="1"/>
          </p:cNvSpPr>
          <p:nvPr/>
        </p:nvSpPr>
        <p:spPr bwMode="auto">
          <a:xfrm>
            <a:off x="595313" y="2317750"/>
            <a:ext cx="756285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4800">
                <a:solidFill>
                  <a:srgbClr val="ED5338"/>
                </a:solidFill>
                <a:latin typeface="Arial Black" pitchFamily="34" charset="0"/>
                <a:ea typeface="Roboto Black"/>
                <a:cs typeface="Roboto Black"/>
              </a:rPr>
              <a:t>2</a:t>
            </a:r>
            <a:r>
              <a:rPr lang="en-US" sz="4800">
                <a:solidFill>
                  <a:srgbClr val="ED5338"/>
                </a:solidFill>
                <a:latin typeface="Arial Black" pitchFamily="34" charset="0"/>
                <a:ea typeface="Roboto Black"/>
                <a:cs typeface="Roboto Black"/>
              </a:rPr>
              <a:t>. </a:t>
            </a:r>
            <a:r>
              <a:rPr lang="ru-RU" sz="4800">
                <a:solidFill>
                  <a:schemeClr val="bg1"/>
                </a:solidFill>
                <a:latin typeface="Arial Black" pitchFamily="34" charset="0"/>
                <a:ea typeface="Roboto Black"/>
                <a:cs typeface="Roboto Black"/>
              </a:rPr>
              <a:t/>
            </a:r>
            <a:br>
              <a:rPr lang="ru-RU" sz="4800">
                <a:solidFill>
                  <a:schemeClr val="bg1"/>
                </a:solidFill>
                <a:latin typeface="Arial Black" pitchFamily="34" charset="0"/>
                <a:ea typeface="Roboto Black"/>
                <a:cs typeface="Roboto Black"/>
              </a:rPr>
            </a:br>
            <a:r>
              <a:rPr lang="ru-RU" sz="4800">
                <a:solidFill>
                  <a:schemeClr val="bg1"/>
                </a:solidFill>
                <a:latin typeface="Arial Black" pitchFamily="34" charset="0"/>
                <a:ea typeface="Roboto Black"/>
                <a:cs typeface="Roboto Black"/>
              </a:rPr>
              <a:t>Государственная поддержка МСП</a:t>
            </a:r>
            <a:endParaRPr lang="en-US" sz="4800">
              <a:solidFill>
                <a:schemeClr val="bg1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04850" y="4754563"/>
            <a:ext cx="2398713" cy="104775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/>
          </a:p>
        </p:txBody>
      </p:sp>
      <p:pic>
        <p:nvPicPr>
          <p:cNvPr id="27655" name="Рисунок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352425"/>
            <a:ext cx="1296988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Группа 4"/>
          <p:cNvGrpSpPr/>
          <p:nvPr/>
        </p:nvGrpSpPr>
        <p:grpSpPr>
          <a:xfrm>
            <a:off x="5902960" y="-213360"/>
            <a:ext cx="1188720" cy="1205309"/>
            <a:chOff x="5008880" y="1849120"/>
            <a:chExt cx="1188720" cy="1205309"/>
          </a:xfrm>
          <a:solidFill>
            <a:srgbClr val="C59368">
              <a:alpha val="31000"/>
            </a:srgbClr>
          </a:solidFill>
        </p:grpSpPr>
        <p:sp>
          <p:nvSpPr>
            <p:cNvPr id="4" name="Овал 3"/>
            <p:cNvSpPr/>
            <p:nvPr/>
          </p:nvSpPr>
          <p:spPr>
            <a:xfrm>
              <a:off x="5008880" y="184912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2" name="Овал 11"/>
            <p:cNvSpPr/>
            <p:nvPr/>
          </p:nvSpPr>
          <p:spPr>
            <a:xfrm>
              <a:off x="5770880" y="184912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14" name="Овал 13"/>
            <p:cNvSpPr/>
            <p:nvPr/>
          </p:nvSpPr>
          <p:spPr>
            <a:xfrm>
              <a:off x="5364480" y="223520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5" name="Овал 14"/>
            <p:cNvSpPr/>
            <p:nvPr/>
          </p:nvSpPr>
          <p:spPr>
            <a:xfrm>
              <a:off x="5008880" y="2627709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0" name="Овал 19"/>
            <p:cNvSpPr/>
            <p:nvPr/>
          </p:nvSpPr>
          <p:spPr>
            <a:xfrm>
              <a:off x="5770880" y="2627709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3474720" y="5443575"/>
            <a:ext cx="2119256" cy="1472882"/>
            <a:chOff x="2418080" y="4704080"/>
            <a:chExt cx="2032000" cy="1412239"/>
          </a:xfrm>
          <a:solidFill>
            <a:srgbClr val="EDD8C2">
              <a:alpha val="20000"/>
            </a:srgbClr>
          </a:solidFill>
        </p:grpSpPr>
        <p:sp>
          <p:nvSpPr>
            <p:cNvPr id="6" name="Прямоугольник 5"/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1" name="Прямоугольник 20"/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2" name="Прямоугольник 21"/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pic>
        <p:nvPicPr>
          <p:cNvPr id="27658" name="Рисунок 9"/>
          <p:cNvPicPr>
            <a:picLocks noChangeAspect="1"/>
          </p:cNvPicPr>
          <p:nvPr/>
        </p:nvPicPr>
        <p:blipFill>
          <a:blip r:embed="rId4">
            <a:lum bright="-54000" contrast="38000"/>
          </a:blip>
          <a:srcRect/>
          <a:stretch>
            <a:fillRect/>
          </a:stretch>
        </p:blipFill>
        <p:spPr bwMode="auto">
          <a:xfrm>
            <a:off x="8794750" y="2106613"/>
            <a:ext cx="2492375" cy="86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Box 16"/>
          <p:cNvSpPr txBox="1">
            <a:spLocks noChangeArrowheads="1"/>
          </p:cNvSpPr>
          <p:nvPr/>
        </p:nvSpPr>
        <p:spPr bwMode="auto">
          <a:xfrm>
            <a:off x="728663" y="827088"/>
            <a:ext cx="8410575" cy="56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5000"/>
              </a:lnSpc>
            </a:pPr>
            <a:r>
              <a:rPr lang="ru-RU" sz="36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Направления господдержки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36613" y="363538"/>
            <a:ext cx="554037" cy="117475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>
              <a:solidFill>
                <a:prstClr val="white"/>
              </a:solidFill>
            </a:endParaRPr>
          </a:p>
        </p:txBody>
      </p:sp>
      <p:sp>
        <p:nvSpPr>
          <p:cNvPr id="28675" name="TextBox 6"/>
          <p:cNvSpPr txBox="1">
            <a:spLocks noChangeArrowheads="1"/>
          </p:cNvSpPr>
          <p:nvPr/>
        </p:nvSpPr>
        <p:spPr bwMode="auto">
          <a:xfrm>
            <a:off x="728663" y="1825625"/>
            <a:ext cx="9142412" cy="677863"/>
          </a:xfrm>
          <a:prstGeom prst="rect">
            <a:avLst/>
          </a:prstGeom>
          <a:solidFill>
            <a:srgbClr val="F7F2E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solidFill>
                  <a:srgbClr val="ED5338"/>
                </a:solidFill>
                <a:latin typeface="Arial Black" pitchFamily="34" charset="0"/>
                <a:ea typeface="Roboto Black"/>
                <a:cs typeface="Roboto Black"/>
              </a:rPr>
              <a:t>1. </a:t>
            </a:r>
            <a:r>
              <a:rPr lang="ru-RU" sz="20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Финансовая поддержка</a:t>
            </a:r>
          </a:p>
          <a:p>
            <a:endParaRPr lang="ru-RU">
              <a:solidFill>
                <a:srgbClr val="562212"/>
              </a:solidFill>
              <a:ea typeface="Roboto Black"/>
              <a:cs typeface="Roboto Black"/>
            </a:endParaRPr>
          </a:p>
        </p:txBody>
      </p:sp>
      <p:sp>
        <p:nvSpPr>
          <p:cNvPr id="28676" name="TextBox 34"/>
          <p:cNvSpPr txBox="1">
            <a:spLocks noChangeArrowheads="1"/>
          </p:cNvSpPr>
          <p:nvPr/>
        </p:nvSpPr>
        <p:spPr bwMode="auto">
          <a:xfrm>
            <a:off x="728663" y="2935288"/>
            <a:ext cx="9142412" cy="708025"/>
          </a:xfrm>
          <a:prstGeom prst="rect">
            <a:avLst/>
          </a:prstGeom>
          <a:solidFill>
            <a:srgbClr val="F7F2E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solidFill>
                  <a:srgbClr val="ED5338"/>
                </a:solidFill>
                <a:latin typeface="Arial Black" pitchFamily="34" charset="0"/>
                <a:ea typeface="Roboto Black"/>
                <a:cs typeface="Roboto Black"/>
              </a:rPr>
              <a:t>2. </a:t>
            </a:r>
            <a:r>
              <a:rPr lang="ru-RU" sz="20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Имущественная поддержка														          </a:t>
            </a:r>
            <a:endParaRPr lang="ru-RU">
              <a:solidFill>
                <a:srgbClr val="562212"/>
              </a:solidFill>
              <a:ea typeface="Roboto Black"/>
              <a:cs typeface="Roboto Black"/>
            </a:endParaRPr>
          </a:p>
        </p:txBody>
      </p:sp>
      <p:sp>
        <p:nvSpPr>
          <p:cNvPr id="28677" name="TextBox 39"/>
          <p:cNvSpPr txBox="1">
            <a:spLocks noChangeArrowheads="1"/>
          </p:cNvSpPr>
          <p:nvPr/>
        </p:nvSpPr>
        <p:spPr bwMode="auto">
          <a:xfrm>
            <a:off x="728663" y="4075113"/>
            <a:ext cx="9142412" cy="706437"/>
          </a:xfrm>
          <a:prstGeom prst="rect">
            <a:avLst/>
          </a:prstGeom>
          <a:solidFill>
            <a:srgbClr val="F7F2E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solidFill>
                  <a:srgbClr val="ED5338"/>
                </a:solidFill>
                <a:latin typeface="Arial Black" pitchFamily="34" charset="0"/>
                <a:ea typeface="Roboto Black"/>
                <a:cs typeface="Roboto Black"/>
              </a:rPr>
              <a:t>3. </a:t>
            </a:r>
            <a:r>
              <a:rPr lang="ru-RU" sz="20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Информационно-консультационная поддержка														          </a:t>
            </a:r>
            <a:endParaRPr lang="ru-RU">
              <a:solidFill>
                <a:srgbClr val="562212"/>
              </a:solidFill>
              <a:ea typeface="Roboto Black"/>
              <a:cs typeface="Roboto Black"/>
            </a:endParaRPr>
          </a:p>
        </p:txBody>
      </p:sp>
      <p:sp>
        <p:nvSpPr>
          <p:cNvPr id="28678" name="TextBox 49"/>
          <p:cNvSpPr txBox="1">
            <a:spLocks noChangeArrowheads="1"/>
          </p:cNvSpPr>
          <p:nvPr/>
        </p:nvSpPr>
        <p:spPr bwMode="auto">
          <a:xfrm>
            <a:off x="728663" y="5214938"/>
            <a:ext cx="9142412" cy="706437"/>
          </a:xfrm>
          <a:prstGeom prst="rect">
            <a:avLst/>
          </a:prstGeom>
          <a:solidFill>
            <a:srgbClr val="F7F2E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solidFill>
                  <a:srgbClr val="ED5338"/>
                </a:solidFill>
                <a:latin typeface="Arial Black" pitchFamily="34" charset="0"/>
                <a:ea typeface="Roboto Black"/>
                <a:cs typeface="Roboto Black"/>
              </a:rPr>
              <a:t>4. </a:t>
            </a:r>
            <a:r>
              <a:rPr lang="ru-RU" sz="20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Услуги МФЦ для бизнеса														          </a:t>
            </a:r>
            <a:endParaRPr lang="ru-RU">
              <a:solidFill>
                <a:srgbClr val="562212"/>
              </a:solidFill>
              <a:ea typeface="Roboto Black"/>
              <a:cs typeface="Roboto Black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Box 16"/>
          <p:cNvSpPr txBox="1">
            <a:spLocks noChangeArrowheads="1"/>
          </p:cNvSpPr>
          <p:nvPr/>
        </p:nvSpPr>
        <p:spPr bwMode="auto">
          <a:xfrm>
            <a:off x="738188" y="576263"/>
            <a:ext cx="873760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32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2.1 Финансовая поддержка</a:t>
            </a:r>
            <a:endParaRPr lang="ru-RU" sz="360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81000" y="1090613"/>
          <a:ext cx="10001250" cy="6211887"/>
        </p:xfrm>
        <a:graphic>
          <a:graphicData uri="http://schemas.openxmlformats.org/drawingml/2006/table">
            <a:tbl>
              <a:tblPr/>
              <a:tblGrid>
                <a:gridCol w="7486650"/>
                <a:gridCol w="2514600"/>
              </a:tblGrid>
              <a:tr h="300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Организация инфраструктуры поддержки субъектов МСП</a:t>
                      </a:r>
                    </a:p>
                  </a:txBody>
                  <a:tcPr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Описание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2E5"/>
                    </a:solidFill>
                  </a:tcPr>
                </a:tc>
              </a:tr>
              <a:tr h="708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Микрокредитная компания Фонд поддержки предпринимательства Республики Мордовия, АУ «Центр микрофинансирования Республики Мордовия»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Микрозаймы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 5 млн. рублей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08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АУ «Гарантийный фонд кредитного обеспечения Республики Мордовия»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Поручительства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 кредитам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0802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Уполномоченные банки – участники программы льготного кредитования для малого и среднего бизнеса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Кредиты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 ставке до 8,5%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0802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Акционерное общество «Федеральная корпорация по развитию малого и среднего предпринимательства», Региональные лизинговые компании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Кредитно-гарантийная поддержка, лизинг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0802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Фонд развития моногородов (льготное возвратное финансирование инвестиционных проектов в моногородах)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Займ, участие в капитале от 10 млн. рублей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0802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Фонд содействия развитию малых форм предприятий в научно-технической сфере (Фонд Бортникова)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Грант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 20 млн.рублей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ФОНД развития промышленности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Республики Мордовия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Займы от 5 млн. рублей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0802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Министерство сельского хозяйства и продовольствия Республики Мордовия (грант на реализацию проектов создания и (или) развития КФХ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Грант «Агростартап»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млн.рублей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вал 10">
            <a:extLst>
              <a:ext uri="{FF2B5EF4-FFF2-40B4-BE49-F238E27FC236}"/>
            </a:extLst>
          </p:cNvPr>
          <p:cNvSpPr/>
          <p:nvPr/>
        </p:nvSpPr>
        <p:spPr>
          <a:xfrm>
            <a:off x="-1222375" y="5816600"/>
            <a:ext cx="3152775" cy="3154363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636588" y="2887663"/>
          <a:ext cx="6516687" cy="4291012"/>
        </p:xfrm>
        <a:graphic>
          <a:graphicData uri="http://schemas.openxmlformats.org/drawingml/2006/table">
            <a:tbl>
              <a:tblPr/>
              <a:tblGrid>
                <a:gridCol w="2846387"/>
                <a:gridCol w="1306513"/>
                <a:gridCol w="679450"/>
                <a:gridCol w="1684337"/>
              </a:tblGrid>
              <a:tr h="322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Виды </a:t>
                      </a:r>
                    </a:p>
                  </a:txBody>
                  <a:tcPr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Ставка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%</a:t>
                      </a:r>
                    </a:p>
                  </a:txBody>
                  <a:tcPr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Условия</a:t>
                      </a:r>
                    </a:p>
                  </a:txBody>
                  <a:tcPr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«Стандартный»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Ключевая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 5 млн. рублей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на срок 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 3-х лет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отсрочка платежа по основному долгу 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 6 месяцев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Обеспечение: 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стандартные залоги, поручительства 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22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«Приоритетный»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Ключевая минус 0,5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5,5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22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«Социальный»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Ключевая минус 0,75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5,25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09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«МОНОГОРОДА»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½ ключевой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58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«Женщина-предприниматель»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Фиксированная ставка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5,5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41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«Рефинансирование»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Ключевая 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6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2807" name="TextBox 16"/>
          <p:cNvSpPr txBox="1">
            <a:spLocks noChangeArrowheads="1"/>
          </p:cNvSpPr>
          <p:nvPr/>
        </p:nvSpPr>
        <p:spPr bwMode="auto">
          <a:xfrm>
            <a:off x="738188" y="576263"/>
            <a:ext cx="873760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32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МИКРОЗАЙМЫ</a:t>
            </a:r>
            <a:endParaRPr lang="ru-RU" sz="360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sp>
        <p:nvSpPr>
          <p:cNvPr id="4" name="Прямоугольник 3">
            <a:extLst>
              <a:ext uri="{FF2B5EF4-FFF2-40B4-BE49-F238E27FC236}"/>
            </a:extLst>
          </p:cNvPr>
          <p:cNvSpPr/>
          <p:nvPr/>
        </p:nvSpPr>
        <p:spPr>
          <a:xfrm>
            <a:off x="636588" y="2371725"/>
            <a:ext cx="6516687" cy="403225"/>
          </a:xfrm>
          <a:prstGeom prst="rect">
            <a:avLst/>
          </a:prstGeom>
          <a:solidFill>
            <a:srgbClr val="F7F2E5"/>
          </a:solidFill>
          <a:ln>
            <a:solidFill>
              <a:srgbClr val="C593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79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«Продуктовая линейка»</a:t>
            </a:r>
          </a:p>
        </p:txBody>
      </p:sp>
      <p:sp>
        <p:nvSpPr>
          <p:cNvPr id="9" name="Прямоугольник 8">
            <a:extLst>
              <a:ext uri="{FF2B5EF4-FFF2-40B4-BE49-F238E27FC236}"/>
            </a:extLst>
          </p:cNvPr>
          <p:cNvSpPr/>
          <p:nvPr/>
        </p:nvSpPr>
        <p:spPr>
          <a:xfrm>
            <a:off x="7292975" y="2371725"/>
            <a:ext cx="3184525" cy="4770438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800,7 млн. рублей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капитализация государственных  МФО;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514 микрозаймов                                   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сумму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575 млн. рублей - 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совокупный действующий портфель на 01.01.2020 г.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2016-2019 годы                            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выдано 1 162 микрозайма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сумму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1,6 млрд. рублей,               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позволило: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сохранить 13 825 рабочих места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создать 2 399 рабочих места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/>
            </a:extLst>
          </p:cNvPr>
          <p:cNvSpPr/>
          <p:nvPr/>
        </p:nvSpPr>
        <p:spPr>
          <a:xfrm>
            <a:off x="498475" y="1265238"/>
            <a:ext cx="9839325" cy="9842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600"/>
              </a:spcBef>
            </a:pPr>
            <a:r>
              <a:rPr lang="ru-RU" sz="1600" b="1">
                <a:sym typeface="Arial" charset="0"/>
              </a:rPr>
              <a:t>Услугу предоставляют государственные микрофинансовые организации (МФО): </a:t>
            </a:r>
          </a:p>
          <a:p>
            <a:pPr>
              <a:spcBef>
                <a:spcPts val="600"/>
              </a:spcBef>
              <a:buFont typeface="Arial" charset="0"/>
              <a:buChar char="•"/>
            </a:pPr>
            <a:r>
              <a:rPr lang="ru-RU" sz="1600">
                <a:sym typeface="Arial" charset="0"/>
              </a:rPr>
              <a:t>Микрокредитная компания Фонд поддержки предпринимательства Республики Мордовия</a:t>
            </a:r>
          </a:p>
          <a:p>
            <a:pPr>
              <a:spcBef>
                <a:spcPts val="600"/>
              </a:spcBef>
              <a:buFont typeface="Arial" charset="0"/>
              <a:buChar char="•"/>
            </a:pPr>
            <a:r>
              <a:rPr lang="ru-RU" sz="1600">
                <a:sym typeface="Arial" charset="0"/>
              </a:rPr>
              <a:t>АУ «Центр микрофинансирования Республики Мордовия»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extBox 16"/>
          <p:cNvSpPr txBox="1">
            <a:spLocks noChangeArrowheads="1"/>
          </p:cNvSpPr>
          <p:nvPr/>
        </p:nvSpPr>
        <p:spPr bwMode="auto">
          <a:xfrm>
            <a:off x="738188" y="576263"/>
            <a:ext cx="873760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32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Гарантийная поддержка</a:t>
            </a:r>
            <a:endParaRPr lang="ru-RU" sz="360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sp>
        <p:nvSpPr>
          <p:cNvPr id="4" name="Прямоугольник 3">
            <a:extLst>
              <a:ext uri="{FF2B5EF4-FFF2-40B4-BE49-F238E27FC236}"/>
            </a:extLst>
          </p:cNvPr>
          <p:cNvSpPr/>
          <p:nvPr/>
        </p:nvSpPr>
        <p:spPr>
          <a:xfrm>
            <a:off x="657225" y="2281238"/>
            <a:ext cx="6335713" cy="403225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параметры предоставляемой гарантийной поддержки</a:t>
            </a:r>
            <a:endParaRPr lang="ru-RU" sz="1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Овал 4">
            <a:extLst>
              <a:ext uri="{FF2B5EF4-FFF2-40B4-BE49-F238E27FC236}"/>
            </a:extLst>
          </p:cNvPr>
          <p:cNvSpPr/>
          <p:nvPr/>
        </p:nvSpPr>
        <p:spPr>
          <a:xfrm>
            <a:off x="-1525588" y="3779838"/>
            <a:ext cx="3154363" cy="3154362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>
            <a:extLst>
              <a:ext uri="{FF2B5EF4-FFF2-40B4-BE49-F238E27FC236}"/>
            </a:extLst>
          </p:cNvPr>
          <p:cNvSpPr/>
          <p:nvPr/>
        </p:nvSpPr>
        <p:spPr>
          <a:xfrm>
            <a:off x="7153275" y="2347913"/>
            <a:ext cx="3184525" cy="3902075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212,7 млн. рублей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гарантийный капитал Фонда;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39 поручительств                                   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сумму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236 млн. рублей - 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совокупный действующий портфель на 01.01.2020 г.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2016-2019 годы                            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выдано 67 поручительств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сумму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420,6 млн. рублей,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объем привлеченных кредитов 721,4 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млн.рублей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позволило: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создать 516 рабочих мест</a:t>
            </a:r>
            <a:endParaRPr lang="ru-RU" sz="1579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821" name="Прямоугольник 9"/>
          <p:cNvSpPr>
            <a:spLocks noChangeArrowheads="1"/>
          </p:cNvSpPr>
          <p:nvPr/>
        </p:nvSpPr>
        <p:spPr bwMode="auto">
          <a:xfrm>
            <a:off x="498475" y="1265238"/>
            <a:ext cx="9839325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600"/>
              </a:spcBef>
            </a:pPr>
            <a:r>
              <a:rPr lang="ru-RU" sz="1600" b="1">
                <a:sym typeface="Arial" charset="0"/>
              </a:rPr>
              <a:t>Поручительство – </a:t>
            </a:r>
            <a:r>
              <a:rPr lang="ru-RU" sz="1600">
                <a:sym typeface="Arial" charset="0"/>
              </a:rPr>
              <a:t>альтернатива залогу при получении заемного финансирования в финансовых организациях</a:t>
            </a:r>
          </a:p>
          <a:p>
            <a:pPr>
              <a:spcBef>
                <a:spcPts val="600"/>
              </a:spcBef>
            </a:pPr>
            <a:r>
              <a:rPr lang="ru-RU" sz="1600" b="1">
                <a:sym typeface="Arial" charset="0"/>
              </a:rPr>
              <a:t>Услугу предоставляет </a:t>
            </a:r>
            <a:r>
              <a:rPr lang="ru-RU" sz="1600">
                <a:sym typeface="Arial" charset="0"/>
              </a:rPr>
              <a:t>АУ «Гарантийный фонд кредитного обеспечения Республики Мордовия»</a:t>
            </a:r>
          </a:p>
        </p:txBody>
      </p:sp>
      <p:pic>
        <p:nvPicPr>
          <p:cNvPr id="34822" name="Picture 4" descr="http://www.gfkorm.ru/img/banki/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33925" y="6080125"/>
            <a:ext cx="746125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3" name="Picture 8" descr="http://www.gfkorm.ru/img/banki/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48050" y="6534150"/>
            <a:ext cx="838200" cy="33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4" name="Picture 10" descr="http://www.gfkorm.ru/img/banki/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06688" y="6472238"/>
            <a:ext cx="914400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5" name="Picture 14" descr="http://www.gfkorm.ru/img/banki/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44863" y="5988050"/>
            <a:ext cx="1128712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6" name="Picture 16" descr="http://www.gfkorm.ru/img/banki/1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92763" y="5972175"/>
            <a:ext cx="125095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7" name="Picture 20" descr="http://www.gfkorm.ru/img/banki/16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406900" y="6562725"/>
            <a:ext cx="746125" cy="30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8" name="Picture 2" descr="https://ndv.ms11.ru/sites/default/files/otkr_0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313363" y="6594475"/>
            <a:ext cx="1679575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9" name="Picture 4" descr="ÐÐ¸ÐºÑÐ¾ÐºÑÐµÐ´Ð¸ÑÐ½Ð°Ñ ÐºÐ¾Ð¼Ð¿Ð°Ð½Ð¸Ñ Ð¤Ð¾Ð½Ð´ Ð¿Ð¾Ð´Ð´ÐµÑÐ¶ÐºÐ¸ Ð¿ÑÐµÐ´Ð¿ÑÐ¸Ð½Ð¸Ð¼Ð°ÑÐµÐ»ÑÑÑÐ²Ð° Ð ÐµÑÐ¿ÑÐ±Ð»Ð¸ÐºÐ¸ ÐÐ¾ÑÐ´Ð¾Ð²Ð¸Ñ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070725" y="6426200"/>
            <a:ext cx="1439863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 descr="мсп.jpg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69925" y="6496050"/>
            <a:ext cx="781050" cy="41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31" name="Picture 6" descr="http://www.gfkorm.ru/img/banki/3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73100" y="5942013"/>
            <a:ext cx="1357313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32" name="Picture 22" descr="http://www.gfkorm.ru/assets/images/17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2098675" y="5954713"/>
            <a:ext cx="9937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33" name="Picture 2" descr="https://gazprombank-lk.ru/wp-content/uploads/2018/07/word-image-16.jpe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546225" y="6399213"/>
            <a:ext cx="1185863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8" name="Таблица 27"/>
          <p:cNvGraphicFramePr>
            <a:graphicFrameLocks noGrp="1"/>
          </p:cNvGraphicFramePr>
          <p:nvPr/>
        </p:nvGraphicFramePr>
        <p:xfrm>
          <a:off x="657225" y="2708275"/>
          <a:ext cx="6335713" cy="3017838"/>
        </p:xfrm>
        <a:graphic>
          <a:graphicData uri="http://schemas.openxmlformats.org/drawingml/2006/table">
            <a:tbl>
              <a:tblPr/>
              <a:tblGrid>
                <a:gridCol w="1865313"/>
                <a:gridCol w="2462212"/>
                <a:gridCol w="2008188"/>
              </a:tblGrid>
              <a:tr h="2836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Срок поручительства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: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– не более 5 лет по кредитному договору/договору банковской гарантии (возможна пролонгация);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– не более 3-х лет по договору микрозайма</a:t>
                      </a:r>
                    </a:p>
                  </a:txBody>
                  <a:tcPr marL="137160" marR="137160" marT="137160" marB="137160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Ставка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вознаграждения: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по кредитным договорам и договорам микрозаймов  – 1,25 % годовых;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по договорам банковской гарантии – 1 % годовых;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по совместным сделкам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 АО «Корпорация МСП» (согарантия) –                         0,75 % годовых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Максимальная ответственность Фонда 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70 % от суммы основного долга по заключаемому кредитному договору/договору банковской гарантии;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50 % от суммы основного долга по заключаемому договору микрозайма</a:t>
                      </a: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7" name="Прямоугольник 26">
            <a:extLst>
              <a:ext uri="{FF2B5EF4-FFF2-40B4-BE49-F238E27FC236}"/>
            </a:extLst>
          </p:cNvPr>
          <p:cNvSpPr/>
          <p:nvPr/>
        </p:nvSpPr>
        <p:spPr>
          <a:xfrm>
            <a:off x="2806700" y="5635625"/>
            <a:ext cx="1704975" cy="319088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Банки-партнеры</a:t>
            </a:r>
            <a:endParaRPr lang="ru-RU" sz="1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extBox 16"/>
          <p:cNvSpPr txBox="1">
            <a:spLocks noChangeArrowheads="1"/>
          </p:cNvSpPr>
          <p:nvPr/>
        </p:nvSpPr>
        <p:spPr bwMode="auto">
          <a:xfrm>
            <a:off x="738188" y="576263"/>
            <a:ext cx="873760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32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Льготное кредитование 8,5% </a:t>
            </a:r>
            <a:endParaRPr lang="ru-RU" sz="360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sp>
        <p:nvSpPr>
          <p:cNvPr id="4" name="Прямоугольник 3">
            <a:extLst>
              <a:ext uri="{FF2B5EF4-FFF2-40B4-BE49-F238E27FC236}"/>
            </a:extLst>
          </p:cNvPr>
          <p:cNvSpPr/>
          <p:nvPr/>
        </p:nvSpPr>
        <p:spPr>
          <a:xfrm>
            <a:off x="608013" y="1982788"/>
            <a:ext cx="9729787" cy="403225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параметры Программы льготного кредитования МСП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Овал 4">
            <a:extLst>
              <a:ext uri="{FF2B5EF4-FFF2-40B4-BE49-F238E27FC236}"/>
            </a:extLst>
          </p:cNvPr>
          <p:cNvSpPr/>
          <p:nvPr/>
        </p:nvSpPr>
        <p:spPr>
          <a:xfrm>
            <a:off x="-1373188" y="3829050"/>
            <a:ext cx="3152776" cy="3154363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868" name="Прямоугольник 9"/>
          <p:cNvSpPr>
            <a:spLocks noChangeArrowheads="1"/>
          </p:cNvSpPr>
          <p:nvPr/>
        </p:nvSpPr>
        <p:spPr bwMode="auto">
          <a:xfrm>
            <a:off x="498475" y="1085850"/>
            <a:ext cx="98393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ts val="600"/>
              </a:spcBef>
            </a:pPr>
            <a:r>
              <a:rPr lang="ru-RU" sz="1600" b="1">
                <a:sym typeface="Arial" charset="0"/>
              </a:rPr>
              <a:t>Услугу предоставляют уполномоченные банки – участники программы, прошедшие отбор Минэкономразвития РФ: </a:t>
            </a:r>
            <a:r>
              <a:rPr lang="ru-RU" sz="1400">
                <a:sym typeface="Arial" charset="0"/>
              </a:rPr>
              <a:t>«ФК Открытие», «ФораБанк», «ВТБ», «Газпромбанк», «Райффайзенбанк», «Росбанк», «Сбербанк России», «Альфа-Банк», «Возрождение», «Россельхозбанк», «Совкомбанк»</a:t>
            </a:r>
            <a:r>
              <a:rPr lang="ru-RU" sz="1600" b="1">
                <a:sym typeface="Arial" charset="0"/>
              </a:rPr>
              <a:t> </a:t>
            </a:r>
            <a:endParaRPr lang="ru-RU" sz="1600">
              <a:sym typeface="Arial" charset="0"/>
            </a:endParaRPr>
          </a:p>
        </p:txBody>
      </p:sp>
      <p:graphicFrame>
        <p:nvGraphicFramePr>
          <p:cNvPr id="32" name="Таблица 31"/>
          <p:cNvGraphicFramePr>
            <a:graphicFrameLocks noGrp="1"/>
          </p:cNvGraphicFramePr>
          <p:nvPr/>
        </p:nvGraphicFramePr>
        <p:xfrm>
          <a:off x="608013" y="2427288"/>
          <a:ext cx="9621837" cy="5092700"/>
        </p:xfrm>
        <a:graphic>
          <a:graphicData uri="http://schemas.openxmlformats.org/drawingml/2006/table">
            <a:tbl>
              <a:tblPr/>
              <a:tblGrid>
                <a:gridCol w="5132387"/>
                <a:gridCol w="4489450"/>
              </a:tblGrid>
              <a:tr h="323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Процентная ставка по кредиту для Заемщика</a:t>
                      </a:r>
                    </a:p>
                  </a:txBody>
                  <a:tcPr marL="137160" marR="137160" marT="137160" marB="137160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 8,5%</a:t>
                      </a: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17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Цели льготных кредитов</a:t>
                      </a:r>
                    </a:p>
                  </a:txBody>
                  <a:tcPr marL="137160" marR="137160" marT="137160" marB="137160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6475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Инвестиционные и пополнение оборотных средств, </a:t>
                      </a: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рефинансирование инвестиционного кредита (приоритетные отрасли), на развитие предпринимательской деятельности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28638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Размер кредита на инвестиционные цели</a:t>
                      </a:r>
                    </a:p>
                  </a:txBody>
                  <a:tcPr marL="137160" marR="137160" marT="137160" marB="137160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От 500 тыс. рублей до 1 млрд. рублей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От 500 тыс. рублей до 2 млрд. рублей на деятельность в целях развития внутреннего и въездного туризма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Размер кредита на пополнение оборотных средств</a:t>
                      </a:r>
                    </a:p>
                  </a:txBody>
                  <a:tcPr marL="137160" marR="137160" marT="137160" marB="137160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6475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От 500 тыс. рублей до 500 млн. рублей</a:t>
                      </a: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Срок кредитного договора на инвестиционные цели</a:t>
                      </a:r>
                    </a:p>
                  </a:txBody>
                  <a:tcPr marL="137160" marR="137160" marT="137160" marB="137160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 10 лет</a:t>
                      </a: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4500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Срок кредитного договора на пополнение оборотных средств</a:t>
                      </a:r>
                    </a:p>
                  </a:txBody>
                  <a:tcPr marL="137160" marR="137160" marT="137160" marB="137160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 3 лет</a:t>
                      </a: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Размер кредита на развитие предпринимательской деятельности</a:t>
                      </a:r>
                    </a:p>
                  </a:txBody>
                  <a:tcPr marL="137160" marR="137160" marT="137160" marB="137160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 10 млн. рублей</a:t>
                      </a: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4500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Срок кредита  на развитие предпринимательской деятельности</a:t>
                      </a:r>
                    </a:p>
                  </a:txBody>
                  <a:tcPr marL="137160" marR="137160" marT="137160" marB="137160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 5 лет</a:t>
                      </a: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4500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Заемщик по кредиту на развитие предпринимательской деятельности</a:t>
                      </a:r>
                    </a:p>
                  </a:txBody>
                  <a:tcPr marL="137160" marR="137160" marT="137160" marB="137160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Микропредприятие, «самозанятые» граждане</a:t>
                      </a: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extBox 16"/>
          <p:cNvSpPr txBox="1">
            <a:spLocks noChangeArrowheads="1"/>
          </p:cNvSpPr>
          <p:nvPr/>
        </p:nvSpPr>
        <p:spPr bwMode="auto">
          <a:xfrm>
            <a:off x="203200" y="858838"/>
            <a:ext cx="9737725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32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АО «Федеральная корпорация МСП»</a:t>
            </a:r>
            <a:endParaRPr lang="ru-RU" sz="360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sp>
        <p:nvSpPr>
          <p:cNvPr id="5" name="Овал 4">
            <a:extLst>
              <a:ext uri="{FF2B5EF4-FFF2-40B4-BE49-F238E27FC236}"/>
            </a:extLst>
          </p:cNvPr>
          <p:cNvSpPr/>
          <p:nvPr/>
        </p:nvSpPr>
        <p:spPr>
          <a:xfrm>
            <a:off x="-1373188" y="4405313"/>
            <a:ext cx="3152776" cy="3154362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915" name="Прямоугольник 9"/>
          <p:cNvSpPr>
            <a:spLocks noChangeArrowheads="1"/>
          </p:cNvSpPr>
          <p:nvPr/>
        </p:nvSpPr>
        <p:spPr bwMode="auto">
          <a:xfrm>
            <a:off x="427038" y="1444625"/>
            <a:ext cx="9837737" cy="189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ts val="600"/>
              </a:spcBef>
            </a:pPr>
            <a:r>
              <a:rPr lang="ru-RU" sz="1400" b="1">
                <a:sym typeface="Arial" charset="0"/>
              </a:rPr>
              <a:t>Корпорация – институт развития в сфере малого и среднего предпринимательства</a:t>
            </a:r>
          </a:p>
          <a:p>
            <a:pPr algn="just">
              <a:spcBef>
                <a:spcPts val="600"/>
              </a:spcBef>
            </a:pPr>
            <a:endParaRPr lang="ru-RU" sz="1400" b="1">
              <a:solidFill>
                <a:srgbClr val="FF0000"/>
              </a:solidFill>
              <a:sym typeface="Arial" charset="0"/>
            </a:endParaRPr>
          </a:p>
          <a:p>
            <a:pPr algn="just"/>
            <a:r>
              <a:rPr lang="ru-RU" sz="1400"/>
              <a:t>Акционерами Корпорации являются Российская Федерация (в лице Федерального агентства по управлению государственным имуществом) и государственная корпорация «Банк развития и внешнеэкономической деятельности (Внешэкономбанк)»</a:t>
            </a:r>
          </a:p>
          <a:p>
            <a:pPr algn="just"/>
            <a:endParaRPr lang="ru-RU" sz="1400"/>
          </a:p>
          <a:p>
            <a:pPr algn="just"/>
            <a:r>
              <a:rPr lang="ru-RU" sz="1400"/>
              <a:t>Акционерное общество «Российский Банк поддержки малого и среднего предпринимательства»  (АО «МСП Банк») является дочерним обществом Корпорации </a:t>
            </a:r>
            <a:endParaRPr lang="ru-RU" sz="1400">
              <a:solidFill>
                <a:srgbClr val="FF0000"/>
              </a:solidFill>
            </a:endParaRPr>
          </a:p>
        </p:txBody>
      </p:sp>
      <p:sp>
        <p:nvSpPr>
          <p:cNvPr id="9" name="Прямоугольник 8">
            <a:extLst>
              <a:ext uri="{FF2B5EF4-FFF2-40B4-BE49-F238E27FC236}"/>
            </a:extLst>
          </p:cNvPr>
          <p:cNvSpPr/>
          <p:nvPr/>
        </p:nvSpPr>
        <p:spPr>
          <a:xfrm>
            <a:off x="427038" y="3529013"/>
            <a:ext cx="9732962" cy="403225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ПОДДЕРЖКИ СУБЪЕКТОВ МСП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917" name="Прямоугольник 14"/>
          <p:cNvSpPr>
            <a:spLocks noChangeArrowheads="1"/>
          </p:cNvSpPr>
          <p:nvPr/>
        </p:nvSpPr>
        <p:spPr bwMode="auto">
          <a:xfrm>
            <a:off x="730250" y="4122738"/>
            <a:ext cx="4400550" cy="954087"/>
          </a:xfrm>
          <a:prstGeom prst="rect">
            <a:avLst/>
          </a:prstGeom>
          <a:noFill/>
          <a:ln w="28575">
            <a:solidFill>
              <a:srgbClr val="F2ECDE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000000"/>
                </a:solidFill>
              </a:rPr>
              <a:t>Предоставление независимых гарантий </a:t>
            </a:r>
            <a:r>
              <a:rPr lang="ru-RU" sz="1400">
                <a:solidFill>
                  <a:srgbClr val="000000"/>
                </a:solidFill>
              </a:rPr>
              <a:t>Корпорации для обеспечения кредитов (займов) малому и среднему предпринимательству в финансовых организациях-партнерах</a:t>
            </a:r>
            <a:endParaRPr lang="ru-RU" sz="1400">
              <a:latin typeface="Calibri" pitchFamily="34" charset="0"/>
            </a:endParaRPr>
          </a:p>
        </p:txBody>
      </p:sp>
      <p:sp>
        <p:nvSpPr>
          <p:cNvPr id="38918" name="Прямоугольник 18"/>
          <p:cNvSpPr>
            <a:spLocks noChangeArrowheads="1"/>
          </p:cNvSpPr>
          <p:nvPr/>
        </p:nvSpPr>
        <p:spPr bwMode="auto">
          <a:xfrm>
            <a:off x="730250" y="5332413"/>
            <a:ext cx="4400550" cy="1168400"/>
          </a:xfrm>
          <a:prstGeom prst="rect">
            <a:avLst/>
          </a:prstGeom>
          <a:noFill/>
          <a:ln w="28575">
            <a:solidFill>
              <a:srgbClr val="F2ECDE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000000"/>
                </a:solidFill>
              </a:rPr>
              <a:t>Предоставление специальных гарантийных продуктов </a:t>
            </a:r>
            <a:r>
              <a:rPr lang="ru-RU" sz="1400">
                <a:solidFill>
                  <a:srgbClr val="000000"/>
                </a:solidFill>
              </a:rPr>
              <a:t>Корпорации:</a:t>
            </a:r>
          </a:p>
          <a:p>
            <a:pPr algn="ctr"/>
            <a:r>
              <a:rPr lang="ru-RU" sz="1400">
                <a:solidFill>
                  <a:srgbClr val="000000"/>
                </a:solidFill>
              </a:rPr>
              <a:t>согарантия для экспортеров,</a:t>
            </a:r>
          </a:p>
          <a:p>
            <a:pPr algn="ctr"/>
            <a:r>
              <a:rPr lang="ru-RU" sz="1400">
                <a:solidFill>
                  <a:srgbClr val="000000"/>
                </a:solidFill>
              </a:rPr>
              <a:t>прямая гарантия для обеспечения части обязательств по договору лизинга</a:t>
            </a:r>
            <a:endParaRPr lang="ru-RU" sz="1400">
              <a:latin typeface="Calibri" pitchFamily="34" charset="0"/>
            </a:endParaRPr>
          </a:p>
        </p:txBody>
      </p:sp>
      <p:sp>
        <p:nvSpPr>
          <p:cNvPr id="38919" name="Прямоугольник 19"/>
          <p:cNvSpPr>
            <a:spLocks noChangeArrowheads="1"/>
          </p:cNvSpPr>
          <p:nvPr/>
        </p:nvSpPr>
        <p:spPr bwMode="auto">
          <a:xfrm>
            <a:off x="5432425" y="4122738"/>
            <a:ext cx="4400550" cy="954087"/>
          </a:xfrm>
          <a:prstGeom prst="rect">
            <a:avLst/>
          </a:prstGeom>
          <a:noFill/>
          <a:ln w="28575">
            <a:solidFill>
              <a:srgbClr val="F2ECDE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000000"/>
                </a:solidFill>
              </a:rPr>
              <a:t>Кредитно-гарантийная поддержка</a:t>
            </a:r>
          </a:p>
          <a:p>
            <a:pPr algn="ctr"/>
            <a:r>
              <a:rPr lang="ru-RU" sz="1400" b="1">
                <a:solidFill>
                  <a:srgbClr val="000000"/>
                </a:solidFill>
              </a:rPr>
              <a:t> АО «МСП БАНК»</a:t>
            </a:r>
          </a:p>
          <a:p>
            <a:pPr algn="ctr"/>
            <a:endParaRPr lang="ru-RU" sz="1400" b="1">
              <a:solidFill>
                <a:srgbClr val="000000"/>
              </a:solidFill>
            </a:endParaRPr>
          </a:p>
          <a:p>
            <a:pPr algn="ctr"/>
            <a:endParaRPr lang="ru-RU" sz="1400">
              <a:latin typeface="Calibri" pitchFamily="34" charset="0"/>
            </a:endParaRPr>
          </a:p>
        </p:txBody>
      </p:sp>
      <p:sp>
        <p:nvSpPr>
          <p:cNvPr id="38920" name="Прямоугольник 20"/>
          <p:cNvSpPr>
            <a:spLocks noChangeArrowheads="1"/>
          </p:cNvSpPr>
          <p:nvPr/>
        </p:nvSpPr>
        <p:spPr bwMode="auto">
          <a:xfrm>
            <a:off x="5432425" y="5332413"/>
            <a:ext cx="4400550" cy="1168400"/>
          </a:xfrm>
          <a:prstGeom prst="rect">
            <a:avLst/>
          </a:prstGeom>
          <a:noFill/>
          <a:ln w="28575">
            <a:solidFill>
              <a:srgbClr val="F2ECDE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000000"/>
                </a:solidFill>
              </a:rPr>
              <a:t>Программа льготного лизинга оборудования </a:t>
            </a:r>
            <a:r>
              <a:rPr lang="ru-RU" sz="1400">
                <a:solidFill>
                  <a:srgbClr val="000000"/>
                </a:solidFill>
              </a:rPr>
              <a:t>для субъектов индивидуального и малого предпринимательства, реализуемая региональными лизинговыми компаниями (РЛК)</a:t>
            </a:r>
          </a:p>
          <a:p>
            <a:pPr algn="ctr"/>
            <a:endParaRPr lang="ru-RU" sz="1400" b="1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extBox 16"/>
          <p:cNvSpPr txBox="1">
            <a:spLocks noChangeArrowheads="1"/>
          </p:cNvSpPr>
          <p:nvPr/>
        </p:nvSpPr>
        <p:spPr bwMode="auto">
          <a:xfrm>
            <a:off x="369888" y="711200"/>
            <a:ext cx="9737725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32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Независимая гарантия Корпорации</a:t>
            </a:r>
            <a:endParaRPr lang="ru-RU" sz="360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sp>
        <p:nvSpPr>
          <p:cNvPr id="5" name="Овал 4">
            <a:extLst>
              <a:ext uri="{FF2B5EF4-FFF2-40B4-BE49-F238E27FC236}"/>
            </a:extLst>
          </p:cNvPr>
          <p:cNvSpPr/>
          <p:nvPr/>
        </p:nvSpPr>
        <p:spPr>
          <a:xfrm>
            <a:off x="-1373188" y="4405313"/>
            <a:ext cx="3152776" cy="3154362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963" name="Прямоугольник 9"/>
          <p:cNvSpPr>
            <a:spLocks noChangeArrowheads="1"/>
          </p:cNvSpPr>
          <p:nvPr/>
        </p:nvSpPr>
        <p:spPr bwMode="auto">
          <a:xfrm>
            <a:off x="427038" y="1258888"/>
            <a:ext cx="9837737" cy="954087"/>
          </a:xfrm>
          <a:prstGeom prst="rect">
            <a:avLst/>
          </a:prstGeom>
          <a:noFill/>
          <a:ln w="9525">
            <a:solidFill>
              <a:srgbClr val="EDD8C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ts val="600"/>
              </a:spcBef>
            </a:pPr>
            <a:r>
              <a:rPr lang="ru-RU" sz="1400">
                <a:sym typeface="Arial" charset="0"/>
              </a:rPr>
              <a:t>Оформленная в соответствии с требованиями действующего законодательства Российской Федерации независимая гарантия, в соответствии с которой Корпорация обязывается перед Банком/Организацией-партнером отвечать за исполнение субъектом МСП (Принципалом) его обязательств по кредитному договору/договору займа/лизинга</a:t>
            </a:r>
            <a:endParaRPr lang="ru-RU" sz="1400">
              <a:solidFill>
                <a:srgbClr val="FF0000"/>
              </a:solidFill>
              <a:sym typeface="Arial" charset="0"/>
            </a:endParaRPr>
          </a:p>
        </p:txBody>
      </p:sp>
      <p:sp>
        <p:nvSpPr>
          <p:cNvPr id="9" name="Прямоугольник 8">
            <a:extLst>
              <a:ext uri="{FF2B5EF4-FFF2-40B4-BE49-F238E27FC236}"/>
            </a:extLst>
          </p:cNvPr>
          <p:cNvSpPr/>
          <p:nvPr/>
        </p:nvSpPr>
        <p:spPr>
          <a:xfrm>
            <a:off x="427038" y="2189163"/>
            <a:ext cx="9732962" cy="4016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Схема взаимодействия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965" name="Прямоугольник 18"/>
          <p:cNvSpPr>
            <a:spLocks noChangeArrowheads="1"/>
          </p:cNvSpPr>
          <p:nvPr/>
        </p:nvSpPr>
        <p:spPr bwMode="auto">
          <a:xfrm>
            <a:off x="427038" y="2554288"/>
            <a:ext cx="4400550" cy="276225"/>
          </a:xfrm>
          <a:prstGeom prst="rect">
            <a:avLst/>
          </a:prstGeom>
          <a:solidFill>
            <a:srgbClr val="EDD8C2"/>
          </a:solidFill>
          <a:ln w="28575">
            <a:solidFill>
              <a:srgbClr val="F2ECDE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solidFill>
                  <a:srgbClr val="000000"/>
                </a:solidFill>
              </a:rPr>
              <a:t>Без участия Региональной гарантийной организации</a:t>
            </a:r>
            <a:endParaRPr lang="ru-RU" sz="1200">
              <a:latin typeface="Calibri" pitchFamily="34" charset="0"/>
            </a:endParaRPr>
          </a:p>
        </p:txBody>
      </p:sp>
      <p:sp>
        <p:nvSpPr>
          <p:cNvPr id="40966" name="Прямоугольник 10"/>
          <p:cNvSpPr>
            <a:spLocks noChangeArrowheads="1"/>
          </p:cNvSpPr>
          <p:nvPr/>
        </p:nvSpPr>
        <p:spPr bwMode="auto">
          <a:xfrm>
            <a:off x="5759450" y="2554288"/>
            <a:ext cx="4400550" cy="276225"/>
          </a:xfrm>
          <a:prstGeom prst="rect">
            <a:avLst/>
          </a:prstGeom>
          <a:solidFill>
            <a:srgbClr val="EDD8C2"/>
          </a:solidFill>
          <a:ln w="28575">
            <a:solidFill>
              <a:srgbClr val="F2ECDE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solidFill>
                  <a:srgbClr val="000000"/>
                </a:solidFill>
              </a:rPr>
              <a:t>С участием Региональной гарантийной организации</a:t>
            </a:r>
            <a:endParaRPr lang="ru-RU" sz="1200">
              <a:latin typeface="Calibri" pitchFamily="34" charset="0"/>
            </a:endParaRPr>
          </a:p>
        </p:txBody>
      </p:sp>
      <p:pic>
        <p:nvPicPr>
          <p:cNvPr id="40967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8288" y="2914650"/>
            <a:ext cx="4716462" cy="211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8" name="Рисунок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92725" y="2914650"/>
            <a:ext cx="5003800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9" name="Прямоугольник 13"/>
          <p:cNvSpPr>
            <a:spLocks noChangeArrowheads="1"/>
          </p:cNvSpPr>
          <p:nvPr/>
        </p:nvSpPr>
        <p:spPr bwMode="auto">
          <a:xfrm>
            <a:off x="268288" y="5159375"/>
            <a:ext cx="4716462" cy="1954213"/>
          </a:xfrm>
          <a:prstGeom prst="rect">
            <a:avLst/>
          </a:prstGeom>
          <a:noFill/>
          <a:ln w="9525">
            <a:solidFill>
              <a:srgbClr val="EDD8C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100"/>
              <a:t>Независимая гарантия в размере до:</a:t>
            </a:r>
          </a:p>
          <a:p>
            <a:r>
              <a:rPr lang="ru-RU" sz="1100"/>
              <a:t>•50% суммы кредита (основной долг)</a:t>
            </a:r>
          </a:p>
          <a:p>
            <a:r>
              <a:rPr lang="ru-RU" sz="1100"/>
              <a:t>•70% суммы кредита, выданного сельхозкооперативу или члену сельхозкооператива</a:t>
            </a:r>
          </a:p>
          <a:p>
            <a:r>
              <a:rPr lang="ru-RU" sz="1100"/>
              <a:t>•70% от суммы гарантии исполнения контракта, суммы кредита на исполнение контракта</a:t>
            </a:r>
          </a:p>
          <a:p>
            <a:r>
              <a:rPr lang="ru-RU" sz="1100"/>
              <a:t>•100% от суммы кредита для стартап проектов (сумма гарантии не более 50 млн рублей, проект реализуется в определенных направлениях)</a:t>
            </a:r>
          </a:p>
          <a:p>
            <a:r>
              <a:rPr lang="ru-RU" sz="1100"/>
              <a:t>•70% от суммы кредита для стартапов и быстрорастущих инновационных, высокотехнологичных предприятий («газелей»)</a:t>
            </a:r>
          </a:p>
        </p:txBody>
      </p:sp>
      <p:sp>
        <p:nvSpPr>
          <p:cNvPr id="40970" name="Прямоугольник 15"/>
          <p:cNvSpPr>
            <a:spLocks noChangeArrowheads="1"/>
          </p:cNvSpPr>
          <p:nvPr/>
        </p:nvSpPr>
        <p:spPr bwMode="auto">
          <a:xfrm>
            <a:off x="5292725" y="5667375"/>
            <a:ext cx="5003800" cy="1446213"/>
          </a:xfrm>
          <a:prstGeom prst="rect">
            <a:avLst/>
          </a:prstGeom>
          <a:noFill/>
          <a:ln w="9525">
            <a:solidFill>
              <a:srgbClr val="EDD8C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100" b="1"/>
              <a:t>П - </a:t>
            </a:r>
            <a:r>
              <a:rPr lang="ru-RU" sz="1100"/>
              <a:t>Поручительство РГО за исполнение субъектом МСП обязательств в рамках собственного лимита РГО</a:t>
            </a:r>
          </a:p>
          <a:p>
            <a:r>
              <a:rPr lang="ru-RU" sz="1100"/>
              <a:t>При сумме общего гарантийного обеспечения Корпорации и РГО по согарантии до 25 млн рублей поручительство РГО предоставляется в размере 20% от указанного общего гарантийного обеспечения, но не более собственного лимита РГО</a:t>
            </a:r>
          </a:p>
          <a:p>
            <a:r>
              <a:rPr lang="ru-RU" sz="1100" b="1"/>
              <a:t>Г - </a:t>
            </a:r>
            <a:r>
              <a:rPr lang="ru-RU" sz="1100"/>
              <a:t>Независимая гарантия Корпорации на часть непокрытой поручительством РГО суммы кредита)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extBox 16"/>
          <p:cNvSpPr txBox="1">
            <a:spLocks noChangeArrowheads="1"/>
          </p:cNvSpPr>
          <p:nvPr/>
        </p:nvSpPr>
        <p:spPr bwMode="auto">
          <a:xfrm>
            <a:off x="369888" y="711200"/>
            <a:ext cx="9737725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32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Специальные гарантийные продукты</a:t>
            </a:r>
            <a:endParaRPr lang="ru-RU" sz="360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sp>
        <p:nvSpPr>
          <p:cNvPr id="5" name="Овал 4">
            <a:extLst>
              <a:ext uri="{FF2B5EF4-FFF2-40B4-BE49-F238E27FC236}"/>
            </a:extLst>
          </p:cNvPr>
          <p:cNvSpPr/>
          <p:nvPr/>
        </p:nvSpPr>
        <p:spPr>
          <a:xfrm>
            <a:off x="-1373188" y="4405313"/>
            <a:ext cx="3152776" cy="3154362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>
            <a:extLst>
              <a:ext uri="{FF2B5EF4-FFF2-40B4-BE49-F238E27FC236}"/>
            </a:extLst>
          </p:cNvPr>
          <p:cNvSpPr/>
          <p:nvPr/>
        </p:nvSpPr>
        <p:spPr>
          <a:xfrm>
            <a:off x="290513" y="3227388"/>
            <a:ext cx="9732962" cy="4032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Схема взаимодействия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012" name="Прямоугольник 18"/>
          <p:cNvSpPr>
            <a:spLocks noChangeArrowheads="1"/>
          </p:cNvSpPr>
          <p:nvPr/>
        </p:nvSpPr>
        <p:spPr bwMode="auto">
          <a:xfrm>
            <a:off x="369888" y="1651000"/>
            <a:ext cx="4886325" cy="1570038"/>
          </a:xfrm>
          <a:prstGeom prst="rect">
            <a:avLst/>
          </a:prstGeom>
          <a:solidFill>
            <a:srgbClr val="F2ECDE"/>
          </a:solidFill>
          <a:ln w="28575">
            <a:solidFill>
              <a:srgbClr val="F2ECDE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/>
              <a:t>Согарантия для экспортеров</a:t>
            </a:r>
          </a:p>
          <a:p>
            <a:pPr algn="ctr"/>
            <a:endParaRPr lang="ru-RU" sz="1200" b="1"/>
          </a:p>
          <a:p>
            <a:pPr algn="ctr"/>
            <a:r>
              <a:rPr lang="ru-RU" sz="1200"/>
              <a:t>Прямая гарантия для экспортеров или производителей сельскохозяйственной продукции и продовольствия, заключивших с экспортером договор, предусматривающий реализацию сельскохозяйственной продукции и продовольствия, выдаваемая совместно с поручительством региональной гарантийной организации, покрывает до 75% от суммы кредита</a:t>
            </a:r>
          </a:p>
        </p:txBody>
      </p:sp>
      <p:sp>
        <p:nvSpPr>
          <p:cNvPr id="16" name="Прямоугольник 15">
            <a:extLst>
              <a:ext uri="{FF2B5EF4-FFF2-40B4-BE49-F238E27FC236}"/>
            </a:extLst>
          </p:cNvPr>
          <p:cNvSpPr/>
          <p:nvPr/>
        </p:nvSpPr>
        <p:spPr>
          <a:xfrm>
            <a:off x="5519738" y="6211888"/>
            <a:ext cx="4587875" cy="1108075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Г – 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Независимая гарантия в размере: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До 20% балансовой (остаточной) стоимости предмета лизинга 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До 20 млн рублей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 – Авансовый платеж по договору лизинга в размере: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От 20% балансовой (остаточной) стоимости предмета лизинга</a:t>
            </a:r>
          </a:p>
        </p:txBody>
      </p:sp>
      <p:sp>
        <p:nvSpPr>
          <p:cNvPr id="43014" name="Прямоугольник 11"/>
          <p:cNvSpPr>
            <a:spLocks noChangeArrowheads="1"/>
          </p:cNvSpPr>
          <p:nvPr/>
        </p:nvSpPr>
        <p:spPr bwMode="auto">
          <a:xfrm>
            <a:off x="5435600" y="1651000"/>
            <a:ext cx="5003800" cy="1570038"/>
          </a:xfrm>
          <a:prstGeom prst="rect">
            <a:avLst/>
          </a:prstGeom>
          <a:solidFill>
            <a:srgbClr val="F2ECDE"/>
          </a:solidFill>
          <a:ln w="28575">
            <a:solidFill>
              <a:srgbClr val="F2ECDE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/>
              <a:t>Прямые гарантии </a:t>
            </a:r>
          </a:p>
          <a:p>
            <a:pPr algn="ctr"/>
            <a:r>
              <a:rPr lang="ru-RU" sz="1200"/>
              <a:t>для обеспечение исполнения части обязательств субъекта МСП -лизингополучателя по договору лизинга, заключаемого с организацией-партнером Корпорации (лизингодателем).</a:t>
            </a:r>
          </a:p>
          <a:p>
            <a:pPr algn="ctr"/>
            <a:endParaRPr lang="ru-RU" sz="1200"/>
          </a:p>
          <a:p>
            <a:pPr algn="ctr"/>
            <a:r>
              <a:rPr lang="ru-RU" sz="1200"/>
              <a:t>Предметом лизинга может выступать оборудование и крупный рогатый скот специализированных мясных пород, выращенный в Российской Федерации в целях разведения.</a:t>
            </a:r>
          </a:p>
        </p:txBody>
      </p:sp>
      <p:sp>
        <p:nvSpPr>
          <p:cNvPr id="15" name="Прямоугольник 14">
            <a:extLst>
              <a:ext uri="{FF2B5EF4-FFF2-40B4-BE49-F238E27FC236}"/>
            </a:extLst>
          </p:cNvPr>
          <p:cNvSpPr/>
          <p:nvPr/>
        </p:nvSpPr>
        <p:spPr>
          <a:xfrm>
            <a:off x="328613" y="6096000"/>
            <a:ext cx="4927600" cy="1223963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 - Поручительство РГО за исполнение субъектом МСП обязательств в рамках собственного лимита РГО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 сумме общего гарантийного обеспечения Корпорации и РГО до 25 млн рублей поручительство РГО предоставляется в размере 20% от указанного общего гарантийного обеспечения, но не более собственного лимита РГО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Г - Независимая гарантия Корпорации на часть непокрытой поручительством РГО суммы кредита)</a:t>
            </a:r>
          </a:p>
        </p:txBody>
      </p:sp>
      <p:pic>
        <p:nvPicPr>
          <p:cNvPr id="43016" name="Рисунок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3" y="3524250"/>
            <a:ext cx="4843462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7" name="Рисунок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35600" y="3662363"/>
            <a:ext cx="5092700" cy="246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extBox 16"/>
          <p:cNvSpPr txBox="1">
            <a:spLocks noChangeArrowheads="1"/>
          </p:cNvSpPr>
          <p:nvPr/>
        </p:nvSpPr>
        <p:spPr bwMode="auto">
          <a:xfrm>
            <a:off x="369888" y="711200"/>
            <a:ext cx="9737725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32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Программа поддержки «Газелей»</a:t>
            </a:r>
            <a:endParaRPr lang="ru-RU" sz="360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sp>
        <p:nvSpPr>
          <p:cNvPr id="5" name="Овал 4">
            <a:extLst>
              <a:ext uri="{FF2B5EF4-FFF2-40B4-BE49-F238E27FC236}"/>
            </a:extLst>
          </p:cNvPr>
          <p:cNvSpPr/>
          <p:nvPr/>
        </p:nvSpPr>
        <p:spPr>
          <a:xfrm>
            <a:off x="-1373188" y="4405313"/>
            <a:ext cx="3152776" cy="3154362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>
            <a:extLst>
              <a:ext uri="{FF2B5EF4-FFF2-40B4-BE49-F238E27FC236}"/>
            </a:extLst>
          </p:cNvPr>
          <p:cNvSpPr/>
          <p:nvPr/>
        </p:nvSpPr>
        <p:spPr>
          <a:xfrm>
            <a:off x="328613" y="1366838"/>
            <a:ext cx="9734550" cy="9826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АО «»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/>
            </a:extLst>
          </p:cNvPr>
          <p:cNvSpPr/>
          <p:nvPr/>
        </p:nvSpPr>
        <p:spPr>
          <a:xfrm>
            <a:off x="5800725" y="3309938"/>
            <a:ext cx="4483100" cy="2408237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Программа поддержки газелей предусматривает: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обеспечение финансирования проектов (кредитно-гарантийная поддержка);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доступ к закупкам крупнейших заказчиков;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оказание имущественной, консультационной, правовой и иной поддержки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061" name="Прямоугольник 1"/>
          <p:cNvSpPr>
            <a:spLocks noChangeArrowheads="1"/>
          </p:cNvSpPr>
          <p:nvPr/>
        </p:nvSpPr>
        <p:spPr bwMode="auto">
          <a:xfrm>
            <a:off x="369888" y="6294438"/>
            <a:ext cx="996473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latin typeface="Calibri" pitchFamily="34" charset="0"/>
              </a:rPr>
              <a:t>Прием заявок на включение в программу поддержки «газелей» осуществляет Корпорация МСП.</a:t>
            </a:r>
          </a:p>
          <a:p>
            <a:pPr algn="ctr"/>
            <a:r>
              <a:rPr lang="ru-RU" sz="1600">
                <a:latin typeface="Calibri" pitchFamily="34" charset="0"/>
              </a:rPr>
              <a:t> Заявку возможно подать в электронном виде с использованием АИС «Мониторинг МСП» (</a:t>
            </a:r>
            <a:r>
              <a:rPr lang="ru-RU" sz="1600">
                <a:latin typeface="Calibri" pitchFamily="34" charset="0"/>
                <a:hlinkClick r:id="rId3"/>
              </a:rPr>
              <a:t>https://monitoring.corpmsp.ru/#gazelle/registration</a:t>
            </a:r>
            <a:r>
              <a:rPr lang="ru-RU" sz="1600">
                <a:latin typeface="Calibri" pitchFamily="34" charset="0"/>
              </a:rPr>
              <a:t>). </a:t>
            </a:r>
          </a:p>
        </p:txBody>
      </p:sp>
      <p:sp>
        <p:nvSpPr>
          <p:cNvPr id="45062" name="Прямоугольник 13"/>
          <p:cNvSpPr>
            <a:spLocks noChangeArrowheads="1"/>
          </p:cNvSpPr>
          <p:nvPr/>
        </p:nvSpPr>
        <p:spPr bwMode="auto">
          <a:xfrm>
            <a:off x="203200" y="1271588"/>
            <a:ext cx="10240963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/>
              <a:t>Определение «Газели»:</a:t>
            </a:r>
          </a:p>
          <a:p>
            <a:pPr algn="ctr"/>
            <a:endParaRPr lang="ru-RU" sz="1400" b="1"/>
          </a:p>
          <a:p>
            <a:pPr algn="just"/>
            <a:r>
              <a:rPr lang="ru-RU" sz="1400"/>
              <a:t>Cубъект МСП, соответствующий критериям отнесения к быстрорастущим инновационным, высокотехнологичным предприятиям, утвержденным рабочей группой по вопросам оказания поддержки субъектам малого и среднего предпринимательства высокотехнологичных секторов экономики, в том числе внедряющим инновации, осуществляющим проекты в сфере импортозамещения и (или) производящим экспортную продукцию и услуги, созданной АО «Корпорация «МСП» и иными институтами развития.</a:t>
            </a:r>
            <a:endParaRPr lang="ru-RU" sz="1400" b="1"/>
          </a:p>
        </p:txBody>
      </p:sp>
      <p:sp>
        <p:nvSpPr>
          <p:cNvPr id="3" name="Прямоугольник 2">
            <a:extLst>
              <a:ext uri="{FF2B5EF4-FFF2-40B4-BE49-F238E27FC236}"/>
            </a:extLst>
          </p:cNvPr>
          <p:cNvSpPr/>
          <p:nvPr/>
        </p:nvSpPr>
        <p:spPr>
          <a:xfrm>
            <a:off x="280988" y="2967038"/>
            <a:ext cx="5370512" cy="31861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>
                <a:latin typeface="Arial" panose="020B0604020202020204" pitchFamily="34" charset="0"/>
                <a:cs typeface="Arial" panose="020B0604020202020204" pitchFamily="34" charset="0"/>
              </a:rPr>
              <a:t>Основные критерии: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Базовые требования к заемщикам;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Деятельность осуществляется в Приоритетных отраслях экономики;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Среднегодовой темп роста (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CAGR)</a:t>
            </a: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 выручки за  последние три года не менее 20%;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Осуществление деятельности не менее 3 лет;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Наличие документов, подтверждающих права субъекта МСП на результаты интеллектуальной деятельности и приравненные к ним средства индивидуализации, предусмотренные Гражданским кодексом Российской Федерации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extBox 16"/>
          <p:cNvSpPr txBox="1">
            <a:spLocks noChangeArrowheads="1"/>
          </p:cNvSpPr>
          <p:nvPr/>
        </p:nvSpPr>
        <p:spPr bwMode="auto">
          <a:xfrm>
            <a:off x="369888" y="711200"/>
            <a:ext cx="9737725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32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Кредитная поддержка начинающих предпринимателей АО «МСП-Банк»</a:t>
            </a:r>
            <a:endParaRPr lang="ru-RU" sz="360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sp>
        <p:nvSpPr>
          <p:cNvPr id="5" name="Овал 4">
            <a:extLst>
              <a:ext uri="{FF2B5EF4-FFF2-40B4-BE49-F238E27FC236}"/>
            </a:extLst>
          </p:cNvPr>
          <p:cNvSpPr/>
          <p:nvPr/>
        </p:nvSpPr>
        <p:spPr>
          <a:xfrm>
            <a:off x="-822325" y="6488113"/>
            <a:ext cx="3154363" cy="3152775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>
            <a:extLst>
              <a:ext uri="{FF2B5EF4-FFF2-40B4-BE49-F238E27FC236}"/>
            </a:extLst>
          </p:cNvPr>
          <p:cNvSpPr/>
          <p:nvPr/>
        </p:nvSpPr>
        <p:spPr>
          <a:xfrm>
            <a:off x="328613" y="1366838"/>
            <a:ext cx="9734550" cy="9826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АО «»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108" name="Прямоугольник 1"/>
          <p:cNvSpPr>
            <a:spLocks noChangeArrowheads="1"/>
          </p:cNvSpPr>
          <p:nvPr/>
        </p:nvSpPr>
        <p:spPr bwMode="auto">
          <a:xfrm>
            <a:off x="144463" y="6316663"/>
            <a:ext cx="996315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>
                <a:latin typeface="Calibri" pitchFamily="34" charset="0"/>
              </a:rPr>
              <a:t>Документы на кредит подаются в электронном виде с использованием Портала АИС «НГС»</a:t>
            </a:r>
          </a:p>
          <a:p>
            <a:pPr algn="ctr"/>
            <a:r>
              <a:rPr lang="ru-RU" sz="1600">
                <a:latin typeface="Calibri" pitchFamily="34" charset="0"/>
              </a:rPr>
              <a:t>с применением электронно-цифровой подписи (подробная видео-инструкция на сайте «МСП Банка»)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628650" y="1897063"/>
          <a:ext cx="9340850" cy="4100512"/>
        </p:xfrm>
        <a:graphic>
          <a:graphicData uri="http://schemas.openxmlformats.org/drawingml/2006/table">
            <a:tbl>
              <a:tblPr/>
              <a:tblGrid>
                <a:gridCol w="3930650"/>
                <a:gridCol w="5410200"/>
              </a:tblGrid>
              <a:tr h="322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Микрокредит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Микрокредит для начинающих предпринимателей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2E5"/>
                    </a:solidFill>
                  </a:tcPr>
                </a:tc>
              </a:tr>
              <a:tr h="37639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На организацию и/или развитие бизнеса в части пополнения оборотных средств, финансирования текущей деятельности и инвестиций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Сумма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для ИП от 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0,5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 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млн. рублей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для ЮЛ от 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0,5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 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млн. рублей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Срок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до 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36 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месяцев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Ставка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13%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Без залога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На организацию и/или развитие бизнеса в части пополнения оборотных средств, финансирования текущей деятельности и инвестиций Индивидуальных предпринимателей: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Зарегистрированный или ведущих предпринимательскую деятельность на территории моногорода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Получивших грант в рамках федерального проекта по развитию женского предпринимательства «Мама-предприниматель»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Сумма до 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500 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тыс. рублей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Срок до  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36 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месяцев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Ставка 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8,5%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Без залога и поручительств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extBox 16"/>
          <p:cNvSpPr txBox="1">
            <a:spLocks noChangeArrowheads="1"/>
          </p:cNvSpPr>
          <p:nvPr/>
        </p:nvSpPr>
        <p:spPr bwMode="auto">
          <a:xfrm>
            <a:off x="369888" y="711200"/>
            <a:ext cx="9737725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32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Программа льготного лизинга оборудования для субъектов МСП</a:t>
            </a:r>
            <a:endParaRPr lang="ru-RU" sz="360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sp>
        <p:nvSpPr>
          <p:cNvPr id="5" name="Овал 4">
            <a:extLst>
              <a:ext uri="{FF2B5EF4-FFF2-40B4-BE49-F238E27FC236}"/>
            </a:extLst>
          </p:cNvPr>
          <p:cNvSpPr/>
          <p:nvPr/>
        </p:nvSpPr>
        <p:spPr>
          <a:xfrm>
            <a:off x="-2027238" y="6713538"/>
            <a:ext cx="3154363" cy="3154362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>
            <a:extLst>
              <a:ext uri="{FF2B5EF4-FFF2-40B4-BE49-F238E27FC236}"/>
            </a:extLst>
          </p:cNvPr>
          <p:cNvSpPr/>
          <p:nvPr/>
        </p:nvSpPr>
        <p:spPr>
          <a:xfrm>
            <a:off x="328613" y="1366838"/>
            <a:ext cx="9734550" cy="9826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АО «»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156" name="Прямоугольник 1"/>
          <p:cNvSpPr>
            <a:spLocks noChangeArrowheads="1"/>
          </p:cNvSpPr>
          <p:nvPr/>
        </p:nvSpPr>
        <p:spPr bwMode="auto">
          <a:xfrm>
            <a:off x="246063" y="1689100"/>
            <a:ext cx="9964737" cy="522288"/>
          </a:xfrm>
          <a:prstGeom prst="rect">
            <a:avLst/>
          </a:prstGeom>
          <a:solidFill>
            <a:srgbClr val="F7F2E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/>
              <a:t>Реализуется через сеть региональных лизинговых компаний (РЛК) </a:t>
            </a:r>
          </a:p>
          <a:p>
            <a:pPr algn="ctr"/>
            <a:r>
              <a:rPr lang="ru-RU" sz="1400" b="1"/>
              <a:t>независимо от местонахождения лизингополучателя: </a:t>
            </a:r>
          </a:p>
        </p:txBody>
      </p:sp>
      <p:sp>
        <p:nvSpPr>
          <p:cNvPr id="49157" name="Прямоугольник 6"/>
          <p:cNvSpPr>
            <a:spLocks noChangeArrowheads="1"/>
          </p:cNvSpPr>
          <p:nvPr/>
        </p:nvSpPr>
        <p:spPr bwMode="auto">
          <a:xfrm>
            <a:off x="715963" y="2425700"/>
            <a:ext cx="4027487" cy="307975"/>
          </a:xfrm>
          <a:prstGeom prst="rect">
            <a:avLst/>
          </a:prstGeom>
          <a:solidFill>
            <a:srgbClr val="F7F2E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«РЛК Республики Татарстан» (г. Казань)</a:t>
            </a:r>
            <a:r>
              <a:rPr lang="ru-RU" sz="1400">
                <a:latin typeface="Calibri" pitchFamily="34" charset="0"/>
                <a:cs typeface="Times New Roman" pitchFamily="18" charset="0"/>
              </a:rPr>
              <a:t>; </a:t>
            </a:r>
            <a:endParaRPr lang="ru-RU" sz="1600">
              <a:latin typeface="Calibri" pitchFamily="34" charset="0"/>
            </a:endParaRPr>
          </a:p>
        </p:txBody>
      </p:sp>
      <p:sp>
        <p:nvSpPr>
          <p:cNvPr id="49158" name="Прямоугольник 7"/>
          <p:cNvSpPr>
            <a:spLocks noChangeArrowheads="1"/>
          </p:cNvSpPr>
          <p:nvPr/>
        </p:nvSpPr>
        <p:spPr bwMode="auto">
          <a:xfrm>
            <a:off x="715963" y="2806700"/>
            <a:ext cx="4027487" cy="306388"/>
          </a:xfrm>
          <a:prstGeom prst="rect">
            <a:avLst/>
          </a:prstGeom>
          <a:solidFill>
            <a:srgbClr val="F7F2E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  <a:cs typeface="Times New Roman" pitchFamily="18" charset="0"/>
              </a:rPr>
              <a:t>«РЛК Республики Башкортостан» (г. Уфа);</a:t>
            </a:r>
            <a:endParaRPr lang="ru-RU" sz="1600">
              <a:latin typeface="Calibri" pitchFamily="34" charset="0"/>
            </a:endParaRPr>
          </a:p>
        </p:txBody>
      </p:sp>
      <p:sp>
        <p:nvSpPr>
          <p:cNvPr id="49159" name="Прямоугольник 10"/>
          <p:cNvSpPr>
            <a:spLocks noChangeArrowheads="1"/>
          </p:cNvSpPr>
          <p:nvPr/>
        </p:nvSpPr>
        <p:spPr bwMode="auto">
          <a:xfrm>
            <a:off x="5345113" y="2439988"/>
            <a:ext cx="4027487" cy="306387"/>
          </a:xfrm>
          <a:prstGeom prst="rect">
            <a:avLst/>
          </a:prstGeom>
          <a:solidFill>
            <a:srgbClr val="F7F2E5"/>
          </a:solidFill>
          <a:ln w="9525">
            <a:solidFill>
              <a:srgbClr val="F7F2E5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  <a:cs typeface="Times New Roman" pitchFamily="18" charset="0"/>
              </a:rPr>
              <a:t>«РЛК Ярославской области» (г. Ярославль); </a:t>
            </a:r>
            <a:endParaRPr lang="ru-RU" sz="1600">
              <a:latin typeface="Calibri" pitchFamily="34" charset="0"/>
            </a:endParaRPr>
          </a:p>
        </p:txBody>
      </p:sp>
      <p:sp>
        <p:nvSpPr>
          <p:cNvPr id="49160" name="Прямоугольник 11"/>
          <p:cNvSpPr>
            <a:spLocks noChangeArrowheads="1"/>
          </p:cNvSpPr>
          <p:nvPr/>
        </p:nvSpPr>
        <p:spPr bwMode="auto">
          <a:xfrm>
            <a:off x="5345113" y="2851150"/>
            <a:ext cx="4027487" cy="307975"/>
          </a:xfrm>
          <a:prstGeom prst="rect">
            <a:avLst/>
          </a:prstGeom>
          <a:solidFill>
            <a:srgbClr val="F7F2E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  <a:cs typeface="Times New Roman" pitchFamily="18" charset="0"/>
              </a:rPr>
              <a:t>«РЛК Республики Саха» (г. Якутск)</a:t>
            </a:r>
            <a:endParaRPr lang="ru-RU" sz="1600">
              <a:latin typeface="Calibri" pitchFamily="34" charset="0"/>
            </a:endParaRPr>
          </a:p>
        </p:txBody>
      </p:sp>
      <p:sp>
        <p:nvSpPr>
          <p:cNvPr id="13" name="Текст 6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642938" y="3556000"/>
            <a:ext cx="4173537" cy="3022600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>
            <a:normAutofit fontScale="92500" lnSpcReduction="10000"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Получатель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– субъект индивидуального и малого предпринимательства – резидент РФ </a:t>
            </a:r>
          </a:p>
          <a:p>
            <a:pPr algn="just" defTabSz="9144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9144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Льготные процентные ставки </a:t>
            </a:r>
          </a:p>
          <a:p>
            <a:pPr algn="just" defTabSz="9144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6% для российского оборудования,</a:t>
            </a:r>
          </a:p>
          <a:p>
            <a:pPr algn="just" defTabSz="9144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8% для иностранного оборудования;</a:t>
            </a:r>
          </a:p>
          <a:p>
            <a:pPr algn="just" defTabSz="9144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9144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Сумма финансирования</a:t>
            </a:r>
          </a:p>
          <a:p>
            <a:pPr algn="just" defTabSz="9144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от 5 до 200 млн.рублей</a:t>
            </a:r>
          </a:p>
          <a:p>
            <a:pPr algn="just" defTabSz="9144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9144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Срок лизинга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от 13 до 60 месяцев</a:t>
            </a:r>
          </a:p>
          <a:p>
            <a:pPr algn="just" defTabSz="9144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9144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Минимальный аванс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от 10 % до 15 %</a:t>
            </a:r>
          </a:p>
          <a:p>
            <a:pPr algn="just" defTabSz="9144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algn="just" defTabSz="9144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algn="just" defTabSz="9144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algn="just" defTabSz="9144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algn="just" defTabSz="9144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algn="just" defTabSz="9144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algn="just" defTabSz="9144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228600" indent="-228600" algn="just" defTabSz="914400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Текст 6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5345113" y="3556000"/>
            <a:ext cx="4598987" cy="3276600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1500" b="1"/>
              <a:t>Преимущества программы:</a:t>
            </a:r>
          </a:p>
          <a:p>
            <a:pPr>
              <a:lnSpc>
                <a:spcPct val="90000"/>
              </a:lnSpc>
            </a:pPr>
            <a:endParaRPr lang="ru-RU" sz="1500" b="1"/>
          </a:p>
          <a:p>
            <a:pPr>
              <a:lnSpc>
                <a:spcPct val="90000"/>
              </a:lnSpc>
            </a:pPr>
            <a:r>
              <a:rPr lang="ru-RU" sz="1500"/>
              <a:t>Беззалоговое финансирование, обеспечением является сам предмет лизинга;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endParaRPr lang="ru-RU" sz="1500"/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1500"/>
              <a:t>Компания самостоятельно приобретает оборудование у поставщика и передает его лизингополучателю;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endParaRPr lang="ru-RU" sz="1500"/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1500"/>
              <a:t>Возможность выбрать график платежей исходя из сезонности бизнеса;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endParaRPr lang="ru-RU" sz="1500"/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1500"/>
              <a:t>Возможность привлечения региональных гарантийных организаций в качестве поручителя</a:t>
            </a:r>
          </a:p>
          <a:p>
            <a:pPr algn="just">
              <a:lnSpc>
                <a:spcPct val="90000"/>
              </a:lnSpc>
              <a:buFont typeface="Arial" charset="0"/>
              <a:buNone/>
            </a:pPr>
            <a:endParaRPr lang="ru-RU" sz="1900">
              <a:latin typeface="Calibri" pitchFamily="34" charset="0"/>
              <a:cs typeface="Times New Roman" pitchFamily="18" charset="0"/>
            </a:endParaRPr>
          </a:p>
          <a:p>
            <a:pPr algn="just">
              <a:lnSpc>
                <a:spcPct val="90000"/>
              </a:lnSpc>
              <a:buFont typeface="Arial" charset="0"/>
              <a:buNone/>
            </a:pPr>
            <a:endParaRPr lang="ru-RU" sz="1900">
              <a:latin typeface="Calibri" pitchFamily="34" charset="0"/>
              <a:cs typeface="Times New Roman" pitchFamily="18" charset="0"/>
            </a:endParaRPr>
          </a:p>
          <a:p>
            <a:pPr algn="just">
              <a:lnSpc>
                <a:spcPct val="90000"/>
              </a:lnSpc>
              <a:buFont typeface="Arial" charset="0"/>
              <a:buNone/>
            </a:pPr>
            <a:endParaRPr lang="ru-RU" sz="1900">
              <a:latin typeface="Calibri" pitchFamily="34" charset="0"/>
              <a:cs typeface="Times New Roman" pitchFamily="18" charset="0"/>
            </a:endParaRPr>
          </a:p>
          <a:p>
            <a:pPr algn="just">
              <a:lnSpc>
                <a:spcPct val="90000"/>
              </a:lnSpc>
              <a:buFont typeface="Arial" charset="0"/>
              <a:buNone/>
            </a:pPr>
            <a:endParaRPr lang="ru-RU" sz="1900">
              <a:latin typeface="Calibri" pitchFamily="34" charset="0"/>
              <a:cs typeface="Times New Roman" pitchFamily="18" charset="0"/>
            </a:endParaRPr>
          </a:p>
          <a:p>
            <a:pPr algn="just">
              <a:lnSpc>
                <a:spcPct val="90000"/>
              </a:lnSpc>
              <a:buFont typeface="Arial" charset="0"/>
              <a:buNone/>
            </a:pPr>
            <a:endParaRPr lang="ru-RU" sz="1900">
              <a:latin typeface="Calibri" pitchFamily="34" charset="0"/>
              <a:cs typeface="Times New Roman" pitchFamily="18" charset="0"/>
            </a:endParaRPr>
          </a:p>
          <a:p>
            <a:pPr algn="just">
              <a:lnSpc>
                <a:spcPct val="90000"/>
              </a:lnSpc>
              <a:buFont typeface="Arial" charset="0"/>
              <a:buNone/>
            </a:pPr>
            <a:endParaRPr lang="ru-RU" sz="1900">
              <a:latin typeface="Calibri" pitchFamily="34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  <a:spcBef>
                <a:spcPts val="1000"/>
              </a:spcBef>
              <a:buFont typeface="Arial" charset="0"/>
              <a:buNone/>
            </a:pPr>
            <a:endParaRPr lang="ru-RU" sz="2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Овал 14">
            <a:extLst>
              <a:ext uri="{FF2B5EF4-FFF2-40B4-BE49-F238E27FC236}"/>
            </a:extLst>
          </p:cNvPr>
          <p:cNvSpPr/>
          <p:nvPr/>
        </p:nvSpPr>
        <p:spPr>
          <a:xfrm>
            <a:off x="9902825" y="3157538"/>
            <a:ext cx="3154363" cy="3154362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Овал 14">
            <a:extLst>
              <a:ext uri="{FF2B5EF4-FFF2-40B4-BE49-F238E27FC236}"/>
            </a:extLst>
          </p:cNvPr>
          <p:cNvSpPr/>
          <p:nvPr/>
        </p:nvSpPr>
        <p:spPr>
          <a:xfrm>
            <a:off x="-966788" y="6029325"/>
            <a:ext cx="3154363" cy="3154363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2" name="TextBox 16"/>
          <p:cNvSpPr txBox="1">
            <a:spLocks noChangeArrowheads="1"/>
          </p:cNvSpPr>
          <p:nvPr/>
        </p:nvSpPr>
        <p:spPr bwMode="auto">
          <a:xfrm>
            <a:off x="414338" y="561975"/>
            <a:ext cx="9739312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32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Финансирование инвестиционных проектов в  моногородах</a:t>
            </a:r>
            <a:endParaRPr lang="ru-RU" sz="360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sp>
        <p:nvSpPr>
          <p:cNvPr id="51203" name="Прямоугольник 9"/>
          <p:cNvSpPr>
            <a:spLocks noChangeArrowheads="1"/>
          </p:cNvSpPr>
          <p:nvPr/>
        </p:nvSpPr>
        <p:spPr bwMode="auto">
          <a:xfrm>
            <a:off x="492125" y="1404938"/>
            <a:ext cx="9839325" cy="846137"/>
          </a:xfrm>
          <a:prstGeom prst="rect">
            <a:avLst/>
          </a:prstGeom>
          <a:solidFill>
            <a:srgbClr val="F7F2E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ts val="600"/>
              </a:spcBef>
            </a:pPr>
            <a:r>
              <a:rPr lang="ru-RU" sz="1600" b="1">
                <a:sym typeface="Arial" charset="0"/>
              </a:rPr>
              <a:t>Программу реализует Некоммерческая организация «Фонд развития моногородов» (РФ)</a:t>
            </a:r>
          </a:p>
          <a:p>
            <a:pPr algn="just">
              <a:spcBef>
                <a:spcPts val="600"/>
              </a:spcBef>
            </a:pPr>
            <a:r>
              <a:rPr lang="ru-RU" sz="1400">
                <a:sym typeface="Arial" charset="0"/>
              </a:rPr>
              <a:t>Обратиться с инвестиционным проектом для дальнейшего взаимодействия с Фондом развития моногородов можно в </a:t>
            </a:r>
            <a:r>
              <a:rPr lang="ru-RU" sz="1400" b="1">
                <a:sym typeface="Arial" charset="0"/>
              </a:rPr>
              <a:t>ООО «Корпорация развития Республики Мордовия»</a:t>
            </a:r>
            <a:endParaRPr lang="ru-RU" sz="1400" b="1">
              <a:solidFill>
                <a:srgbClr val="FF0000"/>
              </a:solidFill>
              <a:sym typeface="Arial" charset="0"/>
            </a:endParaRPr>
          </a:p>
        </p:txBody>
      </p:sp>
      <p:sp>
        <p:nvSpPr>
          <p:cNvPr id="9" name="Прямоугольник 8">
            <a:extLst>
              <a:ext uri="{FF2B5EF4-FFF2-40B4-BE49-F238E27FC236}"/>
            </a:extLst>
          </p:cNvPr>
          <p:cNvSpPr/>
          <p:nvPr/>
        </p:nvSpPr>
        <p:spPr>
          <a:xfrm>
            <a:off x="498475" y="2336800"/>
            <a:ext cx="5470525" cy="403225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Условия 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/>
            </a:extLst>
          </p:cNvPr>
          <p:cNvSpPr/>
          <p:nvPr/>
        </p:nvSpPr>
        <p:spPr>
          <a:xfrm>
            <a:off x="6192838" y="2336800"/>
            <a:ext cx="4138612" cy="403225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Требования к проекту и Инициатору 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Таблица 5"/>
          <p:cNvGraphicFramePr>
            <a:graphicFrameLocks noGrp="1"/>
          </p:cNvGraphicFramePr>
          <p:nvPr/>
        </p:nvGraphicFramePr>
        <p:xfrm>
          <a:off x="425450" y="2740025"/>
          <a:ext cx="5559425" cy="2852738"/>
        </p:xfrm>
        <a:graphic>
          <a:graphicData uri="http://schemas.openxmlformats.org/drawingml/2006/table">
            <a:tbl>
              <a:tblPr/>
              <a:tblGrid>
                <a:gridCol w="1349375"/>
                <a:gridCol w="1860550"/>
                <a:gridCol w="2349500"/>
              </a:tblGrid>
              <a:tr h="612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Сумма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От 10 не более 250 млн. рублей</a:t>
                      </a: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Свыше 250 и до 1000 млн. рублей</a:t>
                      </a: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22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Ставка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0% годовых</a:t>
                      </a: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5% годовых</a:t>
                      </a: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857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Обеспечение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банковская гарантия,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гарантия АО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«Корпорация МСП»,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ВЭБ.РФ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Стандартные залоги,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оформление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поручительства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холдинговой (материнской)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компании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22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Форма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Займ</a:t>
                      </a: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Займ, участие в капитал</a:t>
                      </a: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1224" name="Прямоугольник 6"/>
          <p:cNvSpPr>
            <a:spLocks noChangeArrowheads="1"/>
          </p:cNvSpPr>
          <p:nvPr/>
        </p:nvSpPr>
        <p:spPr bwMode="auto">
          <a:xfrm>
            <a:off x="336550" y="5711825"/>
            <a:ext cx="50815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/>
              <a:t>Срок </a:t>
            </a:r>
            <a:r>
              <a:rPr lang="ru-RU" sz="1400" b="1"/>
              <a:t>до 15 лет</a:t>
            </a:r>
          </a:p>
          <a:p>
            <a:endParaRPr lang="ru-RU" sz="800" b="1"/>
          </a:p>
          <a:p>
            <a:r>
              <a:rPr lang="ru-RU" sz="1400"/>
              <a:t>Участие собственными средствами инициатора в проекте</a:t>
            </a:r>
          </a:p>
          <a:p>
            <a:r>
              <a:rPr lang="ru-RU" sz="1400"/>
              <a:t>не менее </a:t>
            </a:r>
            <a:r>
              <a:rPr lang="ru-RU" sz="1400" b="1"/>
              <a:t>20%</a:t>
            </a:r>
          </a:p>
          <a:p>
            <a:endParaRPr lang="ru-RU" sz="800" b="1"/>
          </a:p>
          <a:p>
            <a:r>
              <a:rPr lang="ru-RU" sz="1400" b="1"/>
              <a:t>Отсрочка </a:t>
            </a:r>
            <a:r>
              <a:rPr lang="ru-RU" sz="1400"/>
              <a:t>по выплате займа (осн.долга) – </a:t>
            </a:r>
            <a:r>
              <a:rPr lang="ru-RU" sz="1400" b="1"/>
              <a:t>не более 3 лет</a:t>
            </a:r>
            <a:endParaRPr lang="ru-RU" sz="1400"/>
          </a:p>
        </p:txBody>
      </p:sp>
      <p:sp>
        <p:nvSpPr>
          <p:cNvPr id="51225" name="Прямоугольник 12"/>
          <p:cNvSpPr>
            <a:spLocks noChangeArrowheads="1"/>
          </p:cNvSpPr>
          <p:nvPr/>
        </p:nvSpPr>
        <p:spPr bwMode="auto">
          <a:xfrm>
            <a:off x="6122988" y="2740025"/>
            <a:ext cx="4441825" cy="249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/>
              <a:t>Инициатор (заемщик) – юридическое лицо или индивидуальный предприниматель, </a:t>
            </a:r>
            <a:r>
              <a:rPr lang="ru-RU" sz="1200" b="1"/>
              <a:t>резидент РФ</a:t>
            </a:r>
          </a:p>
          <a:p>
            <a:endParaRPr lang="ru-RU" sz="1200"/>
          </a:p>
          <a:p>
            <a:r>
              <a:rPr lang="ru-RU" sz="1200"/>
              <a:t>Отсутствие у инициатора просроченной</a:t>
            </a:r>
          </a:p>
          <a:p>
            <a:r>
              <a:rPr lang="ru-RU" sz="1200"/>
              <a:t>задолженности перед бюджетом и фондами</a:t>
            </a:r>
          </a:p>
          <a:p>
            <a:endParaRPr lang="ru-RU" sz="1200"/>
          </a:p>
          <a:p>
            <a:r>
              <a:rPr lang="ru-RU" sz="1200"/>
              <a:t>Проект должен реализовываться </a:t>
            </a:r>
            <a:r>
              <a:rPr lang="ru-RU" sz="1200" b="1"/>
              <a:t>в границах моногорода</a:t>
            </a:r>
          </a:p>
          <a:p>
            <a:endParaRPr lang="ru-RU" sz="1200"/>
          </a:p>
          <a:p>
            <a:r>
              <a:rPr lang="ru-RU" sz="1200"/>
              <a:t>В результате проекта должны быть созданы </a:t>
            </a:r>
            <a:r>
              <a:rPr lang="ru-RU" sz="1200" b="1"/>
              <a:t>новые рабочие места</a:t>
            </a:r>
          </a:p>
          <a:p>
            <a:endParaRPr lang="ru-RU" sz="1200" b="1"/>
          </a:p>
          <a:p>
            <a:r>
              <a:rPr lang="ru-RU" sz="1200" b="1"/>
              <a:t>Отсутствие зависимости </a:t>
            </a:r>
            <a:r>
              <a:rPr lang="ru-RU" sz="1200"/>
              <a:t>от деятельности градообразующего предприятия</a:t>
            </a:r>
          </a:p>
        </p:txBody>
      </p:sp>
      <p:sp>
        <p:nvSpPr>
          <p:cNvPr id="51226" name="Прямоугольник 13"/>
          <p:cNvSpPr>
            <a:spLocks noChangeArrowheads="1"/>
          </p:cNvSpPr>
          <p:nvPr/>
        </p:nvSpPr>
        <p:spPr bwMode="auto">
          <a:xfrm>
            <a:off x="6192838" y="5407025"/>
            <a:ext cx="4171950" cy="152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/>
              <a:t>Ограничения</a:t>
            </a:r>
          </a:p>
          <a:p>
            <a:pPr algn="ctr"/>
            <a:endParaRPr lang="ru-RU" sz="1400" b="1"/>
          </a:p>
          <a:p>
            <a:r>
              <a:rPr lang="ru-RU" sz="1300">
                <a:solidFill>
                  <a:srgbClr val="000000"/>
                </a:solidFill>
              </a:rPr>
              <a:t>Участие Фонда в проекте </a:t>
            </a:r>
            <a:r>
              <a:rPr lang="ru-RU" sz="1300" b="1">
                <a:solidFill>
                  <a:srgbClr val="000000"/>
                </a:solidFill>
              </a:rPr>
              <a:t>не более 80% </a:t>
            </a:r>
            <a:r>
              <a:rPr lang="ru-RU" sz="1300">
                <a:solidFill>
                  <a:srgbClr val="000000"/>
                </a:solidFill>
              </a:rPr>
              <a:t>от общей стоимости проекта</a:t>
            </a:r>
          </a:p>
          <a:p>
            <a:endParaRPr lang="ru-RU" sz="1300">
              <a:solidFill>
                <a:srgbClr val="000000"/>
              </a:solidFill>
            </a:endParaRPr>
          </a:p>
          <a:p>
            <a:r>
              <a:rPr lang="ru-RU" sz="1300">
                <a:solidFill>
                  <a:srgbClr val="000000"/>
                </a:solidFill>
              </a:rPr>
              <a:t>Средства Фонда могут быть направлены </a:t>
            </a:r>
            <a:r>
              <a:rPr lang="ru-RU" sz="1300" b="1">
                <a:solidFill>
                  <a:srgbClr val="000000"/>
                </a:solidFill>
              </a:rPr>
              <a:t>только на капитальные вложения</a:t>
            </a:r>
            <a:endParaRPr lang="ru-RU" sz="13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extBox 16"/>
          <p:cNvSpPr txBox="1">
            <a:spLocks noChangeArrowheads="1"/>
          </p:cNvSpPr>
          <p:nvPr/>
        </p:nvSpPr>
        <p:spPr bwMode="auto">
          <a:xfrm>
            <a:off x="414338" y="561975"/>
            <a:ext cx="9739312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32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Грантовая поддержка малых инновационных предприятий  </a:t>
            </a:r>
            <a:endParaRPr lang="ru-RU" sz="360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sp>
        <p:nvSpPr>
          <p:cNvPr id="5" name="Овал 4">
            <a:extLst>
              <a:ext uri="{FF2B5EF4-FFF2-40B4-BE49-F238E27FC236}"/>
            </a:extLst>
          </p:cNvPr>
          <p:cNvSpPr/>
          <p:nvPr/>
        </p:nvSpPr>
        <p:spPr>
          <a:xfrm>
            <a:off x="-1373188" y="3829050"/>
            <a:ext cx="3152776" cy="3154363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251" name="Прямоугольник 9"/>
          <p:cNvSpPr>
            <a:spLocks noChangeArrowheads="1"/>
          </p:cNvSpPr>
          <p:nvPr/>
        </p:nvSpPr>
        <p:spPr bwMode="auto">
          <a:xfrm>
            <a:off x="365125" y="1573213"/>
            <a:ext cx="10086975" cy="830262"/>
          </a:xfrm>
          <a:prstGeom prst="rect">
            <a:avLst/>
          </a:prstGeom>
          <a:solidFill>
            <a:srgbClr val="F7F2E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600"/>
              </a:spcBef>
            </a:pPr>
            <a:r>
              <a:rPr lang="ru-RU" sz="1600" b="1">
                <a:sym typeface="Arial" charset="0"/>
              </a:rPr>
              <a:t>Программу </a:t>
            </a:r>
            <a:r>
              <a:rPr lang="ru-RU" sz="1600">
                <a:sym typeface="Arial" charset="0"/>
              </a:rPr>
              <a:t>инновационного развития, направленные на создание новых и развитие действующих высокотехнологичных компаний, коммерциализацию результатов научно-технической деятельности</a:t>
            </a:r>
            <a:r>
              <a:rPr lang="ru-RU" sz="1600" b="1">
                <a:sym typeface="Arial" charset="0"/>
              </a:rPr>
              <a:t> </a:t>
            </a:r>
            <a:r>
              <a:rPr lang="ru-RU" sz="1600">
                <a:sym typeface="Arial" charset="0"/>
              </a:rPr>
              <a:t>реализует</a:t>
            </a:r>
            <a:r>
              <a:rPr lang="ru-RU" sz="1600" b="1">
                <a:sym typeface="Arial" charset="0"/>
              </a:rPr>
              <a:t> Фонд содействия развитию малых форм предприятий в научно-технической сфере</a:t>
            </a:r>
          </a:p>
        </p:txBody>
      </p:sp>
      <p:sp>
        <p:nvSpPr>
          <p:cNvPr id="53252" name="Прямоугольник 6"/>
          <p:cNvSpPr>
            <a:spLocks noChangeArrowheads="1"/>
          </p:cNvSpPr>
          <p:nvPr/>
        </p:nvSpPr>
        <p:spPr bwMode="auto">
          <a:xfrm>
            <a:off x="365125" y="2482850"/>
            <a:ext cx="3267075" cy="3970338"/>
          </a:xfrm>
          <a:prstGeom prst="rect">
            <a:avLst/>
          </a:prstGeom>
          <a:noFill/>
          <a:ln w="9525">
            <a:solidFill>
              <a:srgbClr val="EDD8C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/>
              <a:t>Программа «СТАРТ»</a:t>
            </a:r>
          </a:p>
          <a:p>
            <a:endParaRPr lang="ru-RU" sz="1200" b="1"/>
          </a:p>
          <a:p>
            <a:pPr algn="ctr"/>
            <a:r>
              <a:rPr lang="ru-RU" sz="1200"/>
              <a:t>Поддержка стартапов</a:t>
            </a:r>
          </a:p>
          <a:p>
            <a:pPr algn="ctr"/>
            <a:r>
              <a:rPr lang="ru-RU" sz="1200"/>
              <a:t>на ранних стадиях развития</a:t>
            </a:r>
          </a:p>
          <a:p>
            <a:endParaRPr lang="ru-RU" sz="1200"/>
          </a:p>
          <a:p>
            <a:pPr algn="ctr"/>
            <a:r>
              <a:rPr lang="ru-RU" sz="1200" b="1"/>
              <a:t>Сумма Гранта до 10 млн. рублей</a:t>
            </a:r>
          </a:p>
          <a:p>
            <a:pPr algn="ctr"/>
            <a:endParaRPr lang="ru-RU" sz="1200"/>
          </a:p>
          <a:p>
            <a:r>
              <a:rPr lang="ru-RU" sz="1200" b="1"/>
              <a:t>Принимать участие в конкурсе могут субъекты МСП</a:t>
            </a:r>
            <a:r>
              <a:rPr lang="ru-RU" sz="1200"/>
              <a:t>:</a:t>
            </a:r>
          </a:p>
          <a:p>
            <a:r>
              <a:rPr lang="ru-RU" sz="1200"/>
              <a:t>дата регистрации предприятия составляет не более 2-х лет с даты подачи заявки на конкурс;</a:t>
            </a:r>
          </a:p>
          <a:p>
            <a:endParaRPr lang="ru-RU" sz="1200"/>
          </a:p>
          <a:p>
            <a:r>
              <a:rPr lang="ru-RU" sz="1200"/>
              <a:t>ведущие сотрудники предприятия (руководитель предприятия, научный руководитель проекта) не должны участвовать в других проектах, финансируемых Фондом;</a:t>
            </a:r>
          </a:p>
          <a:p>
            <a:endParaRPr lang="ru-RU" sz="1200"/>
          </a:p>
          <a:p>
            <a:r>
              <a:rPr lang="ru-RU" sz="1200"/>
              <a:t>предприятие ранее не должно было получать финансовую поддержку Фонда</a:t>
            </a:r>
            <a:endParaRPr lang="ru-RU" sz="1200" b="1"/>
          </a:p>
        </p:txBody>
      </p:sp>
      <p:sp>
        <p:nvSpPr>
          <p:cNvPr id="53253" name="Прямоугольник 1"/>
          <p:cNvSpPr>
            <a:spLocks noChangeArrowheads="1"/>
          </p:cNvSpPr>
          <p:nvPr/>
        </p:nvSpPr>
        <p:spPr bwMode="auto">
          <a:xfrm>
            <a:off x="414338" y="6530975"/>
            <a:ext cx="9912350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1400">
                <a:sym typeface="Arial" charset="0"/>
              </a:rPr>
              <a:t>Подать заявку можно через Регионального представителя в Республике Мордовия</a:t>
            </a:r>
          </a:p>
          <a:p>
            <a:pPr algn="ctr">
              <a:spcBef>
                <a:spcPts val="600"/>
              </a:spcBef>
            </a:pPr>
            <a:r>
              <a:rPr lang="ru-RU" sz="1400">
                <a:sym typeface="Arial" charset="0"/>
              </a:rPr>
              <a:t>Земсков Антон Владимирович (Мордовский государственный университет им. Н.П. Огарева) </a:t>
            </a:r>
            <a:endParaRPr lang="ru-RU" sz="1400">
              <a:solidFill>
                <a:srgbClr val="FF0000"/>
              </a:solidFill>
              <a:sym typeface="Arial" charset="0"/>
            </a:endParaRPr>
          </a:p>
        </p:txBody>
      </p:sp>
      <p:sp>
        <p:nvSpPr>
          <p:cNvPr id="53254" name="Прямоугольник 11"/>
          <p:cNvSpPr>
            <a:spLocks noChangeArrowheads="1"/>
          </p:cNvSpPr>
          <p:nvPr/>
        </p:nvSpPr>
        <p:spPr bwMode="auto">
          <a:xfrm>
            <a:off x="3740150" y="2482850"/>
            <a:ext cx="6711950" cy="3970338"/>
          </a:xfrm>
          <a:prstGeom prst="rect">
            <a:avLst/>
          </a:prstGeom>
          <a:noFill/>
          <a:ln w="9525">
            <a:solidFill>
              <a:srgbClr val="EDD8C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/>
              <a:t>Программы «Развитие», «Интернационализация», «Коммерциализация»</a:t>
            </a:r>
          </a:p>
          <a:p>
            <a:endParaRPr lang="ru-RU" sz="1200" b="1"/>
          </a:p>
          <a:p>
            <a:pPr algn="ctr"/>
            <a:r>
              <a:rPr lang="ru-RU" sz="1200"/>
              <a:t>Программы направлены на поддержку компаний, уже имеющих опыт разработки и продаж собственной наукоемкой продукции и планирующих разработку и освоение новых видов продукции (в т.ч. предназначенные для реализации на зарубежных рынках)</a:t>
            </a:r>
          </a:p>
          <a:p>
            <a:endParaRPr lang="ru-RU" sz="1200"/>
          </a:p>
          <a:p>
            <a:pPr algn="ctr"/>
            <a:r>
              <a:rPr lang="ru-RU" sz="1200" b="1"/>
              <a:t>Сумма Гранта  до 20 млн. рублей </a:t>
            </a:r>
          </a:p>
          <a:p>
            <a:pPr algn="ctr"/>
            <a:r>
              <a:rPr lang="ru-RU" sz="1200" b="1"/>
              <a:t>до 15 млн. по программе «Интернационализация»</a:t>
            </a:r>
          </a:p>
          <a:p>
            <a:pPr algn="ctr"/>
            <a:endParaRPr lang="ru-RU" sz="1200"/>
          </a:p>
          <a:p>
            <a:r>
              <a:rPr lang="ru-RU" sz="1200" b="1"/>
              <a:t>Принимать участие в конкурсе могут субъекты МСП</a:t>
            </a:r>
            <a:r>
              <a:rPr lang="ru-RU" sz="1200"/>
              <a:t>:</a:t>
            </a:r>
          </a:p>
          <a:p>
            <a:endParaRPr lang="ru-RU" sz="1200"/>
          </a:p>
          <a:p>
            <a:r>
              <a:rPr lang="ru-RU" sz="1200"/>
              <a:t>не имеющие незавершенных договоров гранта с Фондом;</a:t>
            </a:r>
          </a:p>
          <a:p>
            <a:endParaRPr lang="ru-RU" sz="1200"/>
          </a:p>
          <a:p>
            <a:r>
              <a:rPr lang="ru-RU" sz="1200"/>
              <a:t>имеющие опыт проведения НИОКР и продаж собственной наукоемкой продукции</a:t>
            </a:r>
          </a:p>
          <a:p>
            <a:endParaRPr lang="ru-RU" sz="1200"/>
          </a:p>
          <a:p>
            <a:r>
              <a:rPr lang="ru-RU" sz="1200"/>
              <a:t>Срок гранта – не более 24 месяцев (не более 12 месяцев по программе «Коммерциализация»)</a:t>
            </a:r>
          </a:p>
          <a:p>
            <a:endParaRPr lang="ru-RU" sz="1200"/>
          </a:p>
          <a:p>
            <a:r>
              <a:rPr lang="ru-RU" sz="1200"/>
              <a:t>Софинансирование – не менее 30% от суммы гранта по программе «Развитие» (не менее 50% по программе «Интернационализация»), не менее 100% по программе «Коммерциализация»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TextBox 16"/>
          <p:cNvSpPr txBox="1">
            <a:spLocks noChangeArrowheads="1"/>
          </p:cNvSpPr>
          <p:nvPr/>
        </p:nvSpPr>
        <p:spPr bwMode="auto">
          <a:xfrm>
            <a:off x="414338" y="381000"/>
            <a:ext cx="9739312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32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Финансовая поддержка МСП</a:t>
            </a:r>
          </a:p>
          <a:p>
            <a:pPr algn="ctr">
              <a:lnSpc>
                <a:spcPct val="85000"/>
              </a:lnSpc>
            </a:pPr>
            <a:r>
              <a:rPr lang="ru-RU" sz="32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в сфере промышленности</a:t>
            </a:r>
            <a:endParaRPr lang="ru-RU" sz="360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sp>
        <p:nvSpPr>
          <p:cNvPr id="55298" name="Прямоугольник 9"/>
          <p:cNvSpPr>
            <a:spLocks noChangeArrowheads="1"/>
          </p:cNvSpPr>
          <p:nvPr/>
        </p:nvSpPr>
        <p:spPr bwMode="auto">
          <a:xfrm>
            <a:off x="400050" y="1187450"/>
            <a:ext cx="100869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ts val="600"/>
              </a:spcBef>
            </a:pPr>
            <a:r>
              <a:rPr lang="ru-RU" sz="1200" b="1">
                <a:sym typeface="Arial" charset="0"/>
              </a:rPr>
              <a:t>Программы </a:t>
            </a:r>
            <a:r>
              <a:rPr lang="ru-RU" sz="1200">
                <a:sym typeface="Arial" charset="0"/>
              </a:rPr>
              <a:t>финподдержки промышленных предприятий в виде льготных займов на реализацию проектов, направленных на разработку и внедрение перспективных технологий, производство конкурентно-способной и высокотехнологичной продукции гражданского назначения с импортозамещающим или экспортным потенциалом </a:t>
            </a:r>
            <a:r>
              <a:rPr lang="ru-RU" sz="1200" b="1">
                <a:sym typeface="Arial" charset="0"/>
              </a:rPr>
              <a:t>реализуются Фондом развития промышленности РМ (ФРП РМ)</a:t>
            </a:r>
          </a:p>
        </p:txBody>
      </p:sp>
      <p:graphicFrame>
        <p:nvGraphicFramePr>
          <p:cNvPr id="20" name="Таблица 5"/>
          <p:cNvGraphicFramePr>
            <a:graphicFrameLocks noGrp="1"/>
          </p:cNvGraphicFramePr>
          <p:nvPr/>
        </p:nvGraphicFramePr>
        <p:xfrm>
          <a:off x="400050" y="1800225"/>
          <a:ext cx="10086975" cy="5659438"/>
        </p:xfrm>
        <a:graphic>
          <a:graphicData uri="http://schemas.openxmlformats.org/drawingml/2006/table">
            <a:tbl>
              <a:tblPr/>
              <a:tblGrid>
                <a:gridCol w="1295400"/>
                <a:gridCol w="2032000"/>
                <a:gridCol w="1809750"/>
                <a:gridCol w="2797175"/>
                <a:gridCol w="2152650"/>
              </a:tblGrid>
              <a:tr h="341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ЗАЕМ  ИЗ СРЕДСТВ РЕГИОНАЛЬНОГО ФРП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ЗАЕМ ИЗ СРЕДСТВ РЕГИОНАЛЬНОГО ФРП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в целях поддержки региональной кооперации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СОВМЕСТНЫЕ ЗАЙМЫ с ФРП РФ НА ПРОЕКТЫ РАЗВИТИЯ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СОВМЕСТНЫЕ ЗАЙМЫ с ФРП РФ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 ПРОГРАММЕ «КОМЛЕКТУЮЩИЕ»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2E5"/>
                    </a:solidFill>
                  </a:tcPr>
                </a:tc>
              </a:tr>
              <a:tr h="482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Сумма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(млн.руб.)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от 10 до 200 млн.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от 5 до 30 млн.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от 20 до 100 млн.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от 20 до 100 млн.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Процентная ставка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5%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3% </a:t>
                      </a: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(при предоставлении банковской гарантии)</a:t>
                      </a: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56221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5%</a:t>
                      </a: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(при предоставлении иного обеспечения)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5% </a:t>
                      </a: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(базовая ставка)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3% </a:t>
                      </a: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(базовая ставка в первые 3 года при банковской гарантии)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2% </a:t>
                      </a: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от базовой ставки при покупке российского оборудования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1% </a:t>
                      </a: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при экспорте от 50% суммы займа в год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6475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1-3% </a:t>
                      </a:r>
                    </a:p>
                    <a:p>
                      <a:pPr marL="0" marR="0" lvl="0" indent="0" algn="ctr" defTabSz="1006475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1% - 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  </a:t>
                      </a: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в первые 3 года</a:t>
                      </a:r>
                    </a:p>
                    <a:p>
                      <a:pPr marL="0" marR="0" lvl="0" indent="0" algn="ctr" defTabSz="1006475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3%</a:t>
                      </a: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 - на оставшийся срок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56221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Срок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 5 лет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 1 года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6475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 5 лет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6475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 5 лет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22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Бюджет проекта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от 200 млн. рублей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от 50% бюджета проекта – софинансирование со стороны инициатора проекта, частных инвесторов или банков в т.ч. не менее 15% суммы займа – за счет собственных средств или средств акционеров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от 40 млн. рублей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от 50% бюджета проекта – софинансирование со стороны инициатора проекта, частных инвесторов или банков в т.ч. не менее 15% суммы займа – за счет собственных средств или средств акционеров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 от 50% целевой объем продаж новой продукции от суммы займа в год, начиная со 2 года серийного производства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64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от 25 млн. рублей</a:t>
                      </a:r>
                    </a:p>
                    <a:p>
                      <a:pPr marL="0" marR="0" lvl="0" indent="0" algn="ctr" defTabSz="10064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От 20% бюджета проекта – софинансирование со стороны инициатора проекта, частных инвесторов или банков</a:t>
                      </a:r>
                    </a:p>
                    <a:p>
                      <a:pPr marL="0" marR="0" lvl="0" indent="0" algn="ctr" defTabSz="10064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62212"/>
                          </a:solidFill>
                          <a:effectLst/>
                          <a:latin typeface="Arial" charset="0"/>
                          <a:cs typeface="Arial" charset="0"/>
                        </a:rPr>
                        <a:t> от 30% целевой объем продаж новой продукции от суммы займа в год, начиная со 2 года серийного производства</a:t>
                      </a:r>
                    </a:p>
                    <a:p>
                      <a:pPr marL="0" marR="0" lvl="0" indent="0" algn="ctr" defTabSz="1006475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Овал 4">
            <a:extLst>
              <a:ext uri="{FF2B5EF4-FFF2-40B4-BE49-F238E27FC236}"/>
            </a:extLst>
          </p:cNvPr>
          <p:cNvSpPr/>
          <p:nvPr/>
        </p:nvSpPr>
        <p:spPr>
          <a:xfrm>
            <a:off x="-2347913" y="5759450"/>
            <a:ext cx="3154363" cy="3152775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extBox 16"/>
          <p:cNvSpPr txBox="1">
            <a:spLocks noChangeArrowheads="1"/>
          </p:cNvSpPr>
          <p:nvPr/>
        </p:nvSpPr>
        <p:spPr bwMode="auto">
          <a:xfrm>
            <a:off x="414338" y="561975"/>
            <a:ext cx="9739312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2800" b="1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Грантовая поддержка крестьянско-фермерских хозяйств</a:t>
            </a:r>
          </a:p>
        </p:txBody>
      </p:sp>
      <p:sp>
        <p:nvSpPr>
          <p:cNvPr id="5" name="Овал 4">
            <a:extLst>
              <a:ext uri="{FF2B5EF4-FFF2-40B4-BE49-F238E27FC236}"/>
            </a:extLst>
          </p:cNvPr>
          <p:cNvSpPr/>
          <p:nvPr/>
        </p:nvSpPr>
        <p:spPr>
          <a:xfrm>
            <a:off x="-1703388" y="5670550"/>
            <a:ext cx="3152776" cy="3154363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47" name="Прямоугольник 9"/>
          <p:cNvSpPr>
            <a:spLocks noChangeArrowheads="1"/>
          </p:cNvSpPr>
          <p:nvPr/>
        </p:nvSpPr>
        <p:spPr bwMode="auto">
          <a:xfrm>
            <a:off x="301625" y="1500188"/>
            <a:ext cx="10088563" cy="458787"/>
          </a:xfrm>
          <a:prstGeom prst="rect">
            <a:avLst/>
          </a:prstGeom>
          <a:solidFill>
            <a:srgbClr val="F7F2E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1400" b="1"/>
              <a:t>Программы реализуются Министерством сельского хозяйства и продовольствия Республики Мордовия </a:t>
            </a:r>
            <a:r>
              <a:rPr lang="ru-RU" sz="1400">
                <a:ea typeface="Roboto Black"/>
                <a:cs typeface="Roboto Black"/>
              </a:rPr>
              <a:t>в рамках регионального проекта «Создание системы поддержки фермеров и развитие сельхозкооперации»</a:t>
            </a:r>
            <a:endParaRPr lang="ru-RU" sz="1400" b="1">
              <a:latin typeface="Calibri" pitchFamily="34" charset="0"/>
            </a:endParaRPr>
          </a:p>
        </p:txBody>
      </p:sp>
      <p:sp>
        <p:nvSpPr>
          <p:cNvPr id="57348" name="Прямоугольник 1"/>
          <p:cNvSpPr>
            <a:spLocks noChangeArrowheads="1"/>
          </p:cNvSpPr>
          <p:nvPr/>
        </p:nvSpPr>
        <p:spPr bwMode="auto">
          <a:xfrm>
            <a:off x="390525" y="6237288"/>
            <a:ext cx="99107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</a:pPr>
            <a:endParaRPr lang="ru-RU" sz="1400">
              <a:solidFill>
                <a:srgbClr val="ED5338"/>
              </a:solidFill>
              <a:sym typeface="Arial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/>
            </a:extLst>
          </p:cNvPr>
          <p:cNvSpPr/>
          <p:nvPr/>
        </p:nvSpPr>
        <p:spPr>
          <a:xfrm>
            <a:off x="390525" y="2132013"/>
            <a:ext cx="2987675" cy="2246312"/>
          </a:xfrm>
          <a:prstGeom prst="rect">
            <a:avLst/>
          </a:prstGeom>
          <a:ln>
            <a:solidFill>
              <a:srgbClr val="C59368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Общий объем финансирования на 2020 год - 87,5 млн. рублей: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ГРАНТЫ «СТАРТАП» – 69  млн. рублей;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СУБСИДИИ КООПЕРАТИВАМ – 10,5 млн. рублей;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ВОЗМЕЩЕНИЕ ЗАТРАТ ЦЕНТРАМ КОМПЕТЕНЦИЙ – 8,0 млн. рублей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/>
            </a:extLst>
          </p:cNvPr>
          <p:cNvSpPr/>
          <p:nvPr/>
        </p:nvSpPr>
        <p:spPr>
          <a:xfrm>
            <a:off x="3489325" y="2073275"/>
            <a:ext cx="6811963" cy="4886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Грант «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Агростартап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» - до 5 млн. рублей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предоставляется на цели: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 земельных участков из земель сельскохозяйственного назначения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Разработку проектной документации для строительства (реконструкции) производственных и складских зданий, помещений, предназначенных для производства, хранения и переработки сельскохозяйственной продукции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Приобретение, строительство, ремонт и переустройство производственных и складских зданий и сооружений, необходимых для производства, хранения и переработки сельскохозяйственной продукции, а также их регистрацию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Подключение производственных и складских зданий, помещений, пристроек и сооружений, необходимых для производства, хранения и переработки сельскохозяйственной продукции, к инженерным сетям – электрическим, водо-, газо- и тепловым сетям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 сельскохозяйственных животных </a:t>
            </a:r>
            <a:r>
              <a:rPr lang="ru-RU" sz="105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(кроме свиней)</a:t>
            </a: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 и птицы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 рыбопосадочного материала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 сельскохозяйственной техники, включая прицепное и навесное оборудование, грузового автомобильного транспорта, специализированного автомобильного транспорта для осуществления мобильной торговли, оборудования для производства и переработки сельскохозяйственной продукции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 посадочного материала для закладки многолетних насаждений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05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Внесение не менее 25 процентов, но не более 50 процентов средств в неделимый фонд сельскохозяйственного потребительского кооператива, членом которого является КФХ</a:t>
            </a:r>
          </a:p>
        </p:txBody>
      </p:sp>
      <p:sp>
        <p:nvSpPr>
          <p:cNvPr id="16" name="Овал 15">
            <a:extLst>
              <a:ext uri="{FF2B5EF4-FFF2-40B4-BE49-F238E27FC236}"/>
            </a:extLst>
          </p:cNvPr>
          <p:cNvSpPr/>
          <p:nvPr/>
        </p:nvSpPr>
        <p:spPr>
          <a:xfrm>
            <a:off x="10086975" y="3843338"/>
            <a:ext cx="3154363" cy="3154362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52" name="Прямоугольник 17"/>
          <p:cNvSpPr>
            <a:spLocks noChangeArrowheads="1"/>
          </p:cNvSpPr>
          <p:nvPr/>
        </p:nvSpPr>
        <p:spPr bwMode="auto">
          <a:xfrm>
            <a:off x="390525" y="4549775"/>
            <a:ext cx="2987675" cy="1878013"/>
          </a:xfrm>
          <a:prstGeom prst="rect">
            <a:avLst/>
          </a:prstGeom>
          <a:noFill/>
          <a:ln w="9525">
            <a:solidFill>
              <a:srgbClr val="C59368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/>
              <a:t>Заявку на участие в конкурсе можно подать организатору -  Министерство сельского хозяйства и продовольствия РМ</a:t>
            </a:r>
          </a:p>
          <a:p>
            <a:pPr algn="ctr"/>
            <a:endParaRPr lang="ru-RU" sz="1200" b="1"/>
          </a:p>
          <a:p>
            <a:pPr algn="ctr"/>
            <a:r>
              <a:rPr lang="ru-RU" sz="1200"/>
              <a:t>Конкурсная документация</a:t>
            </a:r>
          </a:p>
          <a:p>
            <a:pPr algn="ctr"/>
            <a:r>
              <a:rPr lang="ru-RU" sz="1200"/>
              <a:t>размещена на официальном сайте организатора </a:t>
            </a:r>
          </a:p>
          <a:p>
            <a:endParaRPr lang="ru-RU" sz="1200" b="1"/>
          </a:p>
          <a:p>
            <a:endParaRPr lang="ru-RU" sz="80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extBox 16"/>
          <p:cNvSpPr txBox="1">
            <a:spLocks noChangeArrowheads="1"/>
          </p:cNvSpPr>
          <p:nvPr/>
        </p:nvSpPr>
        <p:spPr bwMode="auto">
          <a:xfrm>
            <a:off x="738188" y="576263"/>
            <a:ext cx="873760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32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2.2 Имущественная поддержка</a:t>
            </a:r>
            <a:endParaRPr lang="ru-RU" sz="360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604838" y="1612900"/>
          <a:ext cx="9482137" cy="3032125"/>
        </p:xfrm>
        <a:graphic>
          <a:graphicData uri="http://schemas.openxmlformats.org/drawingml/2006/table">
            <a:tbl>
              <a:tblPr/>
              <a:tblGrid>
                <a:gridCol w="5056187"/>
                <a:gridCol w="4425950"/>
              </a:tblGrid>
              <a:tr h="736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Организация инфраструктуры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поддержки субъектов МСП</a:t>
                      </a:r>
                    </a:p>
                  </a:txBody>
                  <a:tcPr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Описание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2E5"/>
                    </a:solidFill>
                  </a:tcPr>
                </a:tc>
              </a:tr>
              <a:tr h="708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АУ «Технопарк-Мордовия»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Предоставление на льготных условиях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в аренду помещений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0802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Бизнес – инкубатор «Молодежный» 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Агентство инновационного развития Республики Мордовия)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Предоставление на льготных условиях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в аренду помещений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0802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«Бизнес – инкубатор»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(коворкинг – центр «Мой бизнес»)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Предоставление на льготных условиях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в аренду помещений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" name="Таблица 1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604838" y="5011738"/>
          <a:ext cx="9482137" cy="1255712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055110">
                  <a:extLst>
                    <a:ext uri="{9D8B030D-6E8A-4147-A177-3AD203B41FA5}"/>
                  </a:extLst>
                </a:gridCol>
                <a:gridCol w="4425780">
                  <a:extLst>
                    <a:ext uri="{9D8B030D-6E8A-4147-A177-3AD203B41FA5}"/>
                  </a:extLst>
                </a:gridCol>
              </a:tblGrid>
              <a:tr h="860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Госкомимущество РМ, комитеты по управлению муниципальным имуществом Администраций ГО Саранск и муниципальных образований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Предоставление на льготных условиях имущества, включенного в перечни государственного и муниципального имущества Республики Мордовия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5" name="Овал 4">
            <a:extLst>
              <a:ext uri="{FF2B5EF4-FFF2-40B4-BE49-F238E27FC236}"/>
            </a:extLst>
          </p:cNvPr>
          <p:cNvSpPr/>
          <p:nvPr/>
        </p:nvSpPr>
        <p:spPr>
          <a:xfrm>
            <a:off x="-2041525" y="6073775"/>
            <a:ext cx="3154363" cy="3154363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Овал 6">
            <a:extLst>
              <a:ext uri="{FF2B5EF4-FFF2-40B4-BE49-F238E27FC236}"/>
            </a:extLst>
          </p:cNvPr>
          <p:cNvSpPr/>
          <p:nvPr/>
        </p:nvSpPr>
        <p:spPr>
          <a:xfrm>
            <a:off x="6316663" y="6480175"/>
            <a:ext cx="3154362" cy="3152775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extBox 16"/>
          <p:cNvSpPr txBox="1">
            <a:spLocks noChangeArrowheads="1"/>
          </p:cNvSpPr>
          <p:nvPr/>
        </p:nvSpPr>
        <p:spPr bwMode="auto">
          <a:xfrm>
            <a:off x="738188" y="576263"/>
            <a:ext cx="873760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32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АУ «Технопарк-Мордовия»</a:t>
            </a:r>
            <a:endParaRPr lang="ru-RU" sz="360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sp>
        <p:nvSpPr>
          <p:cNvPr id="5" name="Овал 4">
            <a:extLst>
              <a:ext uri="{FF2B5EF4-FFF2-40B4-BE49-F238E27FC236}"/>
            </a:extLst>
          </p:cNvPr>
          <p:cNvSpPr/>
          <p:nvPr/>
        </p:nvSpPr>
        <p:spPr>
          <a:xfrm>
            <a:off x="-1585913" y="5881688"/>
            <a:ext cx="3152776" cy="3152775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Овал 6">
            <a:extLst>
              <a:ext uri="{FF2B5EF4-FFF2-40B4-BE49-F238E27FC236}"/>
            </a:extLst>
          </p:cNvPr>
          <p:cNvSpPr/>
          <p:nvPr/>
        </p:nvSpPr>
        <p:spPr>
          <a:xfrm>
            <a:off x="8858250" y="3046413"/>
            <a:ext cx="3154363" cy="3152775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7">
            <a:extLst>
              <a:ext uri="{FF2B5EF4-FFF2-40B4-BE49-F238E27FC236}"/>
            </a:extLst>
          </p:cNvPr>
          <p:cNvSpPr/>
          <p:nvPr/>
        </p:nvSpPr>
        <p:spPr>
          <a:xfrm>
            <a:off x="666750" y="2225675"/>
            <a:ext cx="3351213" cy="1743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 технопарке можно организовать мероприятие любого формата:</a:t>
            </a:r>
          </a:p>
          <a:p>
            <a:pPr marL="171450" indent="-171450" algn="just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собрание, совещание</a:t>
            </a:r>
          </a:p>
          <a:p>
            <a:pPr marL="171450" indent="-171450" algn="just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круглый стол, презентацию</a:t>
            </a:r>
          </a:p>
          <a:p>
            <a:pPr marL="171450" indent="-171450" algn="just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конференцию, выставку и т.д. </a:t>
            </a:r>
          </a:p>
          <a:p>
            <a:pPr algn="just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445" name="Прямоугольник 8"/>
          <p:cNvSpPr>
            <a:spLocks noChangeArrowheads="1"/>
          </p:cNvSpPr>
          <p:nvPr/>
        </p:nvSpPr>
        <p:spPr bwMode="auto">
          <a:xfrm>
            <a:off x="638175" y="1633538"/>
            <a:ext cx="3490913" cy="368300"/>
          </a:xfrm>
          <a:prstGeom prst="rect">
            <a:avLst/>
          </a:prstGeom>
          <a:solidFill>
            <a:srgbClr val="F7F2E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10253F"/>
                </a:solidFill>
              </a:rPr>
              <a:t>Проведение мероприятий:</a:t>
            </a:r>
          </a:p>
        </p:txBody>
      </p:sp>
      <p:grpSp>
        <p:nvGrpSpPr>
          <p:cNvPr id="61446" name="Группа 9"/>
          <p:cNvGrpSpPr>
            <a:grpSpLocks/>
          </p:cNvGrpSpPr>
          <p:nvPr/>
        </p:nvGrpSpPr>
        <p:grpSpPr bwMode="auto">
          <a:xfrm>
            <a:off x="4302125" y="1503363"/>
            <a:ext cx="2690813" cy="2674937"/>
            <a:chOff x="4027439" y="1829268"/>
            <a:chExt cx="2011750" cy="2172271"/>
          </a:xfrm>
        </p:grpSpPr>
        <p:sp>
          <p:nvSpPr>
            <p:cNvPr id="61467" name="Прямоугольник 10"/>
            <p:cNvSpPr>
              <a:spLocks noChangeArrowheads="1"/>
            </p:cNvSpPr>
            <p:nvPr/>
          </p:nvSpPr>
          <p:spPr bwMode="auto">
            <a:xfrm>
              <a:off x="4468902" y="1829268"/>
              <a:ext cx="1339887" cy="367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ru-RU" b="1">
                  <a:latin typeface="eurofurence light"/>
                </a:rPr>
                <a:t>Конференц-зал</a:t>
              </a:r>
              <a:endParaRPr lang="en-US" b="1">
                <a:latin typeface="eurofurence light"/>
              </a:endParaRPr>
            </a:p>
          </p:txBody>
        </p:sp>
        <p:pic>
          <p:nvPicPr>
            <p:cNvPr id="12" name="Рисунок 11">
              <a:extLst>
                <a:ext uri="{FF2B5EF4-FFF2-40B4-BE49-F238E27FC236}"/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/>
              </a:extLst>
            </a:blip>
            <a:stretch>
              <a:fillRect/>
            </a:stretch>
          </p:blipFill>
          <p:spPr>
            <a:xfrm>
              <a:off x="4035929" y="2123798"/>
              <a:ext cx="2003260" cy="1335506"/>
            </a:xfrm>
            <a:prstGeom prst="snip2DiagRect">
              <a:avLst>
                <a:gd name="adj1" fmla="val 19970"/>
                <a:gd name="adj2" fmla="val 1"/>
              </a:avLst>
            </a:prstGeom>
            <a:noFill/>
            <a:ln w="19050">
              <a:noFill/>
            </a:ln>
          </p:spPr>
        </p:pic>
        <p:grpSp>
          <p:nvGrpSpPr>
            <p:cNvPr id="61469" name="Группа 12"/>
            <p:cNvGrpSpPr>
              <a:grpSpLocks/>
            </p:cNvGrpSpPr>
            <p:nvPr/>
          </p:nvGrpSpPr>
          <p:grpSpPr bwMode="auto">
            <a:xfrm>
              <a:off x="4027439" y="3467313"/>
              <a:ext cx="1771911" cy="534226"/>
              <a:chOff x="4709121" y="3673865"/>
              <a:chExt cx="1771911" cy="534226"/>
            </a:xfrm>
          </p:grpSpPr>
          <p:sp>
            <p:nvSpPr>
              <p:cNvPr id="14" name="Прямоугольник с одним вырезанным углом 82">
                <a:extLst>
                  <a:ext uri="{FF2B5EF4-FFF2-40B4-BE49-F238E27FC236}"/>
                </a:extLst>
              </p:cNvPr>
              <p:cNvSpPr/>
              <p:nvPr/>
            </p:nvSpPr>
            <p:spPr>
              <a:xfrm rot="10800000" flipH="1">
                <a:off x="4709121" y="3746564"/>
                <a:ext cx="1658062" cy="461527"/>
              </a:xfrm>
              <a:prstGeom prst="snip1Rect">
                <a:avLst>
                  <a:gd name="adj" fmla="val 39155"/>
                </a:avLst>
              </a:prstGeom>
              <a:solidFill>
                <a:srgbClr val="E8E8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/>
              </a:p>
            </p:txBody>
          </p:sp>
          <p:sp>
            <p:nvSpPr>
              <p:cNvPr id="61471" name="TextBox 14"/>
              <p:cNvSpPr txBox="1">
                <a:spLocks noChangeArrowheads="1"/>
              </p:cNvSpPr>
              <p:nvPr/>
            </p:nvSpPr>
            <p:spPr bwMode="auto">
              <a:xfrm>
                <a:off x="4721763" y="3673865"/>
                <a:ext cx="1759269" cy="3023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ru-RU" sz="1400">
                    <a:latin typeface="eurofurence light"/>
                  </a:rPr>
                  <a:t>Вместимость – </a:t>
                </a:r>
                <a:r>
                  <a:rPr lang="ru-RU" sz="1400" b="1">
                    <a:solidFill>
                      <a:srgbClr val="C00000"/>
                    </a:solidFill>
                    <a:latin typeface="eurofurence light"/>
                  </a:rPr>
                  <a:t>до 300 чел.</a:t>
                </a:r>
                <a:endParaRPr lang="en-US" sz="1400" b="1">
                  <a:solidFill>
                    <a:srgbClr val="C00000"/>
                  </a:solidFill>
                  <a:latin typeface="eurofurence light"/>
                </a:endParaRPr>
              </a:p>
            </p:txBody>
          </p:sp>
          <p:sp>
            <p:nvSpPr>
              <p:cNvPr id="61472" name="Прямоугольник 15"/>
              <p:cNvSpPr>
                <a:spLocks noChangeArrowheads="1"/>
              </p:cNvSpPr>
              <p:nvPr/>
            </p:nvSpPr>
            <p:spPr bwMode="auto">
              <a:xfrm>
                <a:off x="4721763" y="3931092"/>
                <a:ext cx="1009215" cy="249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ru-RU">
                    <a:latin typeface="eurofurence light"/>
                  </a:rPr>
                  <a:t>Площадь – </a:t>
                </a:r>
                <a:r>
                  <a:rPr lang="ru-RU" b="1">
                    <a:solidFill>
                      <a:srgbClr val="C00000"/>
                    </a:solidFill>
                    <a:latin typeface="eurofurence light"/>
                  </a:rPr>
                  <a:t>590 м</a:t>
                </a:r>
                <a:r>
                  <a:rPr lang="ru-RU" b="1" baseline="30000">
                    <a:solidFill>
                      <a:srgbClr val="C00000"/>
                    </a:solidFill>
                    <a:latin typeface="eurofurence light"/>
                  </a:rPr>
                  <a:t>2</a:t>
                </a:r>
              </a:p>
            </p:txBody>
          </p:sp>
        </p:grpSp>
      </p:grpSp>
      <p:grpSp>
        <p:nvGrpSpPr>
          <p:cNvPr id="61447" name="Группа 17"/>
          <p:cNvGrpSpPr>
            <a:grpSpLocks/>
          </p:cNvGrpSpPr>
          <p:nvPr/>
        </p:nvGrpSpPr>
        <p:grpSpPr bwMode="auto">
          <a:xfrm>
            <a:off x="7302500" y="1503363"/>
            <a:ext cx="3133725" cy="2740025"/>
            <a:chOff x="6610065" y="1776000"/>
            <a:chExt cx="2342702" cy="2225539"/>
          </a:xfrm>
        </p:grpSpPr>
        <p:pic>
          <p:nvPicPr>
            <p:cNvPr id="19" name="Рисунок 18">
              <a:extLst>
                <a:ext uri="{FF2B5EF4-FFF2-40B4-BE49-F238E27FC236}"/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/>
              </a:extLst>
            </a:blip>
            <a:stretch>
              <a:fillRect/>
            </a:stretch>
          </p:blipFill>
          <p:spPr>
            <a:xfrm>
              <a:off x="6610065" y="2112090"/>
              <a:ext cx="2003259" cy="1335506"/>
            </a:xfrm>
            <a:prstGeom prst="snip2DiagRect">
              <a:avLst>
                <a:gd name="adj1" fmla="val 18544"/>
                <a:gd name="adj2" fmla="val 0"/>
              </a:avLst>
            </a:prstGeom>
            <a:noFill/>
            <a:ln w="19050">
              <a:noFill/>
            </a:ln>
          </p:spPr>
        </p:pic>
        <p:sp>
          <p:nvSpPr>
            <p:cNvPr id="61462" name="Прямоугольник 19"/>
            <p:cNvSpPr>
              <a:spLocks noChangeArrowheads="1"/>
            </p:cNvSpPr>
            <p:nvPr/>
          </p:nvSpPr>
          <p:spPr bwMode="auto">
            <a:xfrm>
              <a:off x="6764965" y="1776000"/>
              <a:ext cx="2187802" cy="367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ru-RU" b="1">
                  <a:latin typeface="eurofurence light"/>
                </a:rPr>
                <a:t>Переговорная комната</a:t>
              </a:r>
            </a:p>
          </p:txBody>
        </p:sp>
        <p:grpSp>
          <p:nvGrpSpPr>
            <p:cNvPr id="61463" name="Группа 20"/>
            <p:cNvGrpSpPr>
              <a:grpSpLocks/>
            </p:cNvGrpSpPr>
            <p:nvPr/>
          </p:nvGrpSpPr>
          <p:grpSpPr bwMode="auto">
            <a:xfrm>
              <a:off x="6610065" y="3467313"/>
              <a:ext cx="1610374" cy="534226"/>
              <a:chOff x="4869987" y="3673865"/>
              <a:chExt cx="1610374" cy="534226"/>
            </a:xfrm>
          </p:grpSpPr>
          <p:sp>
            <p:nvSpPr>
              <p:cNvPr id="22" name="Прямоугольник с одним вырезанным углом 76">
                <a:extLst>
                  <a:ext uri="{FF2B5EF4-FFF2-40B4-BE49-F238E27FC236}"/>
                </a:extLst>
              </p:cNvPr>
              <p:cNvSpPr/>
              <p:nvPr/>
            </p:nvSpPr>
            <p:spPr>
              <a:xfrm rot="10800000" flipH="1">
                <a:off x="4869987" y="3746479"/>
                <a:ext cx="1605713" cy="461612"/>
              </a:xfrm>
              <a:prstGeom prst="snip1Rect">
                <a:avLst>
                  <a:gd name="adj" fmla="val 39155"/>
                </a:avLst>
              </a:prstGeom>
              <a:solidFill>
                <a:srgbClr val="E8E8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/>
              </a:p>
            </p:txBody>
          </p:sp>
          <p:sp>
            <p:nvSpPr>
              <p:cNvPr id="61465" name="TextBox 22"/>
              <p:cNvSpPr txBox="1">
                <a:spLocks noChangeArrowheads="1"/>
              </p:cNvSpPr>
              <p:nvPr/>
            </p:nvSpPr>
            <p:spPr bwMode="auto">
              <a:xfrm>
                <a:off x="4874165" y="3673865"/>
                <a:ext cx="1606196" cy="2794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ru-RU" sz="1400">
                    <a:latin typeface="eurofurence light"/>
                  </a:rPr>
                  <a:t>Вместимость – </a:t>
                </a:r>
                <a:r>
                  <a:rPr lang="ru-RU" sz="1400" b="1">
                    <a:solidFill>
                      <a:srgbClr val="C00000"/>
                    </a:solidFill>
                    <a:latin typeface="eurofurence light"/>
                  </a:rPr>
                  <a:t>до 50 чел.</a:t>
                </a:r>
                <a:endParaRPr lang="en-US" sz="1400" b="1">
                  <a:solidFill>
                    <a:srgbClr val="C00000"/>
                  </a:solidFill>
                  <a:latin typeface="eurofurence light"/>
                </a:endParaRPr>
              </a:p>
            </p:txBody>
          </p:sp>
          <p:sp>
            <p:nvSpPr>
              <p:cNvPr id="61466" name="Прямоугольник 23"/>
              <p:cNvSpPr>
                <a:spLocks noChangeArrowheads="1"/>
              </p:cNvSpPr>
              <p:nvPr/>
            </p:nvSpPr>
            <p:spPr bwMode="auto">
              <a:xfrm>
                <a:off x="4874164" y="3931092"/>
                <a:ext cx="946903" cy="249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ru-RU">
                    <a:latin typeface="eurofurence light"/>
                  </a:rPr>
                  <a:t>Площадь – </a:t>
                </a:r>
                <a:r>
                  <a:rPr lang="ru-RU" b="1">
                    <a:solidFill>
                      <a:srgbClr val="C00000"/>
                    </a:solidFill>
                    <a:latin typeface="eurofurence light"/>
                  </a:rPr>
                  <a:t>72 м</a:t>
                </a:r>
                <a:r>
                  <a:rPr lang="ru-RU" b="1" baseline="30000">
                    <a:solidFill>
                      <a:srgbClr val="C00000"/>
                    </a:solidFill>
                    <a:latin typeface="eurofurence light"/>
                  </a:rPr>
                  <a:t>2</a:t>
                </a:r>
              </a:p>
            </p:txBody>
          </p:sp>
        </p:grpSp>
      </p:grpSp>
      <p:sp>
        <p:nvSpPr>
          <p:cNvPr id="61448" name="Прямоугольник 24"/>
          <p:cNvSpPr>
            <a:spLocks noChangeArrowheads="1"/>
          </p:cNvSpPr>
          <p:nvPr/>
        </p:nvSpPr>
        <p:spPr bwMode="auto">
          <a:xfrm>
            <a:off x="1187450" y="4451350"/>
            <a:ext cx="1938338" cy="369888"/>
          </a:xfrm>
          <a:prstGeom prst="rect">
            <a:avLst/>
          </a:prstGeom>
          <a:solidFill>
            <a:srgbClr val="F7F2E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10253F"/>
                </a:solidFill>
              </a:rPr>
              <a:t>Размещение:</a:t>
            </a:r>
          </a:p>
        </p:txBody>
      </p:sp>
      <p:sp>
        <p:nvSpPr>
          <p:cNvPr id="61449" name="Прямоугольник 25"/>
          <p:cNvSpPr>
            <a:spLocks noChangeArrowheads="1"/>
          </p:cNvSpPr>
          <p:nvPr/>
        </p:nvSpPr>
        <p:spPr bwMode="auto">
          <a:xfrm>
            <a:off x="501650" y="5029200"/>
            <a:ext cx="3730625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69863" indent="-169863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400"/>
              <a:t>Аренда офисных, производственных, лабораторных и складских помещений</a:t>
            </a:r>
          </a:p>
          <a:p>
            <a:pPr marL="169863" indent="-169863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400"/>
              <a:t>Организация офисного рабочего места</a:t>
            </a:r>
          </a:p>
          <a:p>
            <a:pPr marL="169863" indent="-169863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400"/>
              <a:t>Организация лекционного места</a:t>
            </a:r>
          </a:p>
          <a:p>
            <a:pPr marL="169863" indent="-169863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400"/>
              <a:t>Организация выставочного места</a:t>
            </a:r>
          </a:p>
        </p:txBody>
      </p:sp>
      <p:grpSp>
        <p:nvGrpSpPr>
          <p:cNvPr id="61450" name="Группа 26"/>
          <p:cNvGrpSpPr>
            <a:grpSpLocks/>
          </p:cNvGrpSpPr>
          <p:nvPr/>
        </p:nvGrpSpPr>
        <p:grpSpPr bwMode="auto">
          <a:xfrm>
            <a:off x="4237038" y="4362450"/>
            <a:ext cx="2654300" cy="2392363"/>
            <a:chOff x="4027438" y="4246161"/>
            <a:chExt cx="1984449" cy="1942602"/>
          </a:xfrm>
        </p:grpSpPr>
        <p:sp>
          <p:nvSpPr>
            <p:cNvPr id="28" name="Прямоугольник с одним вырезанным углом 102">
              <a:extLst>
                <a:ext uri="{FF2B5EF4-FFF2-40B4-BE49-F238E27FC236}"/>
              </a:extLst>
            </p:cNvPr>
            <p:cNvSpPr/>
            <p:nvPr/>
          </p:nvSpPr>
          <p:spPr>
            <a:xfrm rot="10800000" flipH="1">
              <a:off x="4040493" y="5952866"/>
              <a:ext cx="1735206" cy="235897"/>
            </a:xfrm>
            <a:prstGeom prst="snip1Rect">
              <a:avLst>
                <a:gd name="adj" fmla="val 39155"/>
              </a:avLst>
            </a:prstGeom>
            <a:solidFill>
              <a:srgbClr val="E8E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pic>
          <p:nvPicPr>
            <p:cNvPr id="29" name="Рисунок 28">
              <a:extLst>
                <a:ext uri="{FF2B5EF4-FFF2-40B4-BE49-F238E27FC236}"/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BEBA8EAE-BF5A-486C-A8C5-ECC9F3942E4B}"/>
                <a:ext uri="{28A0092B-C50C-407E-A947-70E740481C1C}"/>
              </a:extLst>
            </a:blip>
            <a:srcRect l="-1" r="2950"/>
            <a:stretch/>
          </p:blipFill>
          <p:spPr>
            <a:xfrm>
              <a:off x="4027438" y="4566041"/>
              <a:ext cx="1984449" cy="1335507"/>
            </a:xfrm>
            <a:prstGeom prst="snip2DiagRect">
              <a:avLst>
                <a:gd name="adj1" fmla="val 19970"/>
                <a:gd name="adj2" fmla="val 1"/>
              </a:avLst>
            </a:prstGeom>
            <a:noFill/>
            <a:ln w="19050">
              <a:noFill/>
            </a:ln>
          </p:spPr>
        </p:pic>
        <p:sp>
          <p:nvSpPr>
            <p:cNvPr id="61459" name="Прямоугольник 29"/>
            <p:cNvSpPr>
              <a:spLocks noChangeArrowheads="1"/>
            </p:cNvSpPr>
            <p:nvPr/>
          </p:nvSpPr>
          <p:spPr bwMode="auto">
            <a:xfrm>
              <a:off x="4046313" y="4246161"/>
              <a:ext cx="1965574" cy="367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ru-RU" b="1">
                  <a:latin typeface="eurofurence light"/>
                </a:rPr>
                <a:t>Офисное помещение</a:t>
              </a:r>
              <a:endParaRPr lang="en-US" b="1">
                <a:latin typeface="eurofurence light"/>
              </a:endParaRPr>
            </a:p>
          </p:txBody>
        </p:sp>
        <p:sp>
          <p:nvSpPr>
            <p:cNvPr id="61460" name="Прямоугольник 30"/>
            <p:cNvSpPr>
              <a:spLocks noChangeArrowheads="1"/>
            </p:cNvSpPr>
            <p:nvPr/>
          </p:nvSpPr>
          <p:spPr bwMode="auto">
            <a:xfrm>
              <a:off x="4063551" y="5922104"/>
              <a:ext cx="1474158" cy="2498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>
                  <a:latin typeface="eurofurence light"/>
                </a:rPr>
                <a:t>Площади – </a:t>
              </a:r>
              <a:r>
                <a:rPr lang="ru-RU" b="1">
                  <a:solidFill>
                    <a:srgbClr val="C00000"/>
                  </a:solidFill>
                  <a:latin typeface="eurofurence light"/>
                </a:rPr>
                <a:t>от 30 до 300 м</a:t>
              </a:r>
              <a:r>
                <a:rPr lang="ru-RU" b="1" baseline="30000">
                  <a:solidFill>
                    <a:srgbClr val="C00000"/>
                  </a:solidFill>
                  <a:latin typeface="eurofurence light"/>
                </a:rPr>
                <a:t>2</a:t>
              </a:r>
            </a:p>
          </p:txBody>
        </p:sp>
      </p:grpSp>
      <p:grpSp>
        <p:nvGrpSpPr>
          <p:cNvPr id="61451" name="Группа 31"/>
          <p:cNvGrpSpPr>
            <a:grpSpLocks/>
          </p:cNvGrpSpPr>
          <p:nvPr/>
        </p:nvGrpSpPr>
        <p:grpSpPr bwMode="auto">
          <a:xfrm>
            <a:off x="7177088" y="4392613"/>
            <a:ext cx="3419475" cy="2386012"/>
            <a:chOff x="6543017" y="4260967"/>
            <a:chExt cx="2557215" cy="1936795"/>
          </a:xfrm>
        </p:grpSpPr>
        <p:sp>
          <p:nvSpPr>
            <p:cNvPr id="61452" name="Прямоугольник 32"/>
            <p:cNvSpPr>
              <a:spLocks noChangeArrowheads="1"/>
            </p:cNvSpPr>
            <p:nvPr/>
          </p:nvSpPr>
          <p:spPr bwMode="auto">
            <a:xfrm>
              <a:off x="6543017" y="4260967"/>
              <a:ext cx="2557215" cy="3378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ru-RU" b="1">
                  <a:latin typeface="eurofurence light"/>
                </a:rPr>
                <a:t>Производственное помещение</a:t>
              </a:r>
              <a:endParaRPr lang="en-US" b="1">
                <a:latin typeface="eurofurence light"/>
              </a:endParaRPr>
            </a:p>
          </p:txBody>
        </p:sp>
        <p:pic>
          <p:nvPicPr>
            <p:cNvPr id="34" name="Рисунок 33">
              <a:extLst>
                <a:ext uri="{FF2B5EF4-FFF2-40B4-BE49-F238E27FC236}"/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/>
                <a:ext uri="{28A0092B-C50C-407E-A947-70E740481C1C}"/>
              </a:extLst>
            </a:blip>
            <a:stretch>
              <a:fillRect/>
            </a:stretch>
          </p:blipFill>
          <p:spPr>
            <a:xfrm>
              <a:off x="6598753" y="4565752"/>
              <a:ext cx="2003260" cy="1335506"/>
            </a:xfrm>
            <a:prstGeom prst="snip2DiagRect">
              <a:avLst>
                <a:gd name="adj1" fmla="val 19970"/>
                <a:gd name="adj2" fmla="val 1"/>
              </a:avLst>
            </a:prstGeom>
            <a:noFill/>
            <a:ln w="19050">
              <a:noFill/>
            </a:ln>
          </p:spPr>
        </p:pic>
        <p:grpSp>
          <p:nvGrpSpPr>
            <p:cNvPr id="61454" name="Группа 34"/>
            <p:cNvGrpSpPr>
              <a:grpSpLocks/>
            </p:cNvGrpSpPr>
            <p:nvPr/>
          </p:nvGrpSpPr>
          <p:grpSpPr bwMode="auto">
            <a:xfrm>
              <a:off x="6593133" y="5930126"/>
              <a:ext cx="1803614" cy="267636"/>
              <a:chOff x="6174635" y="6340006"/>
              <a:chExt cx="1803614" cy="267636"/>
            </a:xfrm>
          </p:grpSpPr>
          <p:sp>
            <p:nvSpPr>
              <p:cNvPr id="36" name="Прямоугольник с одним вырезанным углом 100">
                <a:extLst>
                  <a:ext uri="{FF2B5EF4-FFF2-40B4-BE49-F238E27FC236}"/>
                </a:extLst>
              </p:cNvPr>
              <p:cNvSpPr/>
              <p:nvPr/>
            </p:nvSpPr>
            <p:spPr>
              <a:xfrm rot="10800000" flipH="1">
                <a:off x="6174381" y="6371825"/>
                <a:ext cx="1803347" cy="235817"/>
              </a:xfrm>
              <a:prstGeom prst="snip1Rect">
                <a:avLst>
                  <a:gd name="adj" fmla="val 39155"/>
                </a:avLst>
              </a:prstGeom>
              <a:solidFill>
                <a:srgbClr val="E8E8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/>
              </a:p>
            </p:txBody>
          </p:sp>
          <p:sp>
            <p:nvSpPr>
              <p:cNvPr id="61456" name="Прямоугольник 36"/>
              <p:cNvSpPr>
                <a:spLocks noChangeArrowheads="1"/>
              </p:cNvSpPr>
              <p:nvPr/>
            </p:nvSpPr>
            <p:spPr bwMode="auto">
              <a:xfrm>
                <a:off x="6191958" y="6340006"/>
                <a:ext cx="1562833" cy="2498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ru-RU">
                    <a:latin typeface="eurofurence light"/>
                  </a:rPr>
                  <a:t>Площади – </a:t>
                </a:r>
                <a:r>
                  <a:rPr lang="ru-RU" b="1">
                    <a:solidFill>
                      <a:srgbClr val="C00000"/>
                    </a:solidFill>
                    <a:latin typeface="eurofurence light"/>
                  </a:rPr>
                  <a:t>от 30 до 1 000 м</a:t>
                </a:r>
                <a:r>
                  <a:rPr lang="ru-RU" b="1" baseline="30000">
                    <a:solidFill>
                      <a:srgbClr val="C00000"/>
                    </a:solidFill>
                    <a:latin typeface="eurofurence light"/>
                  </a:rPr>
                  <a:t>2</a:t>
                </a:r>
              </a:p>
            </p:txBody>
          </p:sp>
        </p:grpSp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TextBox 16"/>
          <p:cNvSpPr txBox="1">
            <a:spLocks noChangeArrowheads="1"/>
          </p:cNvSpPr>
          <p:nvPr/>
        </p:nvSpPr>
        <p:spPr bwMode="auto">
          <a:xfrm>
            <a:off x="738188" y="576263"/>
            <a:ext cx="9244012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32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Бизнес-инкубатор «Молодежный» </a:t>
            </a:r>
            <a:endParaRPr lang="ru-RU" sz="360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sp>
        <p:nvSpPr>
          <p:cNvPr id="5" name="Овал 4">
            <a:extLst>
              <a:ext uri="{FF2B5EF4-FFF2-40B4-BE49-F238E27FC236}"/>
            </a:extLst>
          </p:cNvPr>
          <p:cNvSpPr/>
          <p:nvPr/>
        </p:nvSpPr>
        <p:spPr>
          <a:xfrm>
            <a:off x="-1585913" y="5881688"/>
            <a:ext cx="3152776" cy="3152775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1" name="Прямоугольник 37"/>
          <p:cNvSpPr>
            <a:spLocks noChangeArrowheads="1"/>
          </p:cNvSpPr>
          <p:nvPr/>
        </p:nvSpPr>
        <p:spPr bwMode="auto">
          <a:xfrm>
            <a:off x="890588" y="1784350"/>
            <a:ext cx="5213350" cy="523875"/>
          </a:xfrm>
          <a:prstGeom prst="rect">
            <a:avLst/>
          </a:prstGeom>
          <a:solidFill>
            <a:srgbClr val="F7F2E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/>
              <a:t>На площади свыше 2600 кв.м.</a:t>
            </a:r>
          </a:p>
          <a:p>
            <a:pPr algn="ctr"/>
            <a:r>
              <a:rPr lang="ru-RU" sz="1400" b="1"/>
              <a:t>бизнес-инкубатора расположены:</a:t>
            </a:r>
          </a:p>
        </p:txBody>
      </p:sp>
      <p:sp>
        <p:nvSpPr>
          <p:cNvPr id="39" name="Прямоугольник 38">
            <a:extLst>
              <a:ext uri="{FF2B5EF4-FFF2-40B4-BE49-F238E27FC236}"/>
            </a:extLst>
          </p:cNvPr>
          <p:cNvSpPr/>
          <p:nvPr/>
        </p:nvSpPr>
        <p:spPr>
          <a:xfrm>
            <a:off x="890588" y="2438400"/>
            <a:ext cx="5140325" cy="11826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ru-RU" altLang="ru-RU" sz="1400" dirty="0">
                <a:latin typeface="Arial" panose="020B0604020202020204" pitchFamily="34" charset="0"/>
                <a:cs typeface="+mn-cs"/>
              </a:rPr>
              <a:t>коворкинг-зоны более чем на 120 рабочих мест</a:t>
            </a:r>
          </a:p>
          <a:p>
            <a:pPr marL="285750" indent="-285750" algn="just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19 офисов для молодых компаний</a:t>
            </a:r>
          </a:p>
          <a:p>
            <a:pPr marL="285750" indent="-285750" algn="just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Переговорные комнаты, конференц-залы  </a:t>
            </a:r>
          </a:p>
          <a:p>
            <a:pPr algn="just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8418" y="1902738"/>
            <a:ext cx="3498532" cy="2065917"/>
          </a:xfrm>
          <a:prstGeom prst="rect">
            <a:avLst/>
          </a:prstGeom>
          <a:effectLst>
            <a:glow rad="139700">
              <a:srgbClr val="C59368">
                <a:alpha val="40000"/>
              </a:srgbClr>
            </a:glow>
          </a:effectLst>
        </p:spPr>
      </p:pic>
      <p:pic>
        <p:nvPicPr>
          <p:cNvPr id="4" name="Рисунок 3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1943" y="4461119"/>
            <a:ext cx="3505007" cy="2173225"/>
          </a:xfrm>
          <a:prstGeom prst="rect">
            <a:avLst/>
          </a:prstGeom>
          <a:effectLst>
            <a:glow rad="139700">
              <a:srgbClr val="C59368">
                <a:alpha val="40000"/>
              </a:srgbClr>
            </a:glow>
          </a:effectLst>
        </p:spPr>
      </p:pic>
      <p:sp>
        <p:nvSpPr>
          <p:cNvPr id="63495" name="Прямоугольник 39"/>
          <p:cNvSpPr>
            <a:spLocks noChangeArrowheads="1"/>
          </p:cNvSpPr>
          <p:nvPr/>
        </p:nvSpPr>
        <p:spPr bwMode="auto">
          <a:xfrm>
            <a:off x="-4767263" y="150813"/>
            <a:ext cx="4494213" cy="2582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</a:pPr>
            <a:r>
              <a:rPr lang="ru-RU" sz="1400"/>
              <a:t>Коворкинг ― современная и гибкая форма организации рабочего пространства, которую используют тысячи стартапов по всему миру. Отказываясь от дорогостоящей аренды отдельных помещений, молодые проектные команды снимают рабочие места в коллективных офисах. Плюс такого подхода (помимо очевидной экономии) ― в формировании внутри коворкинга активного сообщества резидентов.</a:t>
            </a:r>
          </a:p>
        </p:txBody>
      </p:sp>
      <p:sp>
        <p:nvSpPr>
          <p:cNvPr id="63496" name="Прямоугольник 40"/>
          <p:cNvSpPr>
            <a:spLocks noChangeArrowheads="1"/>
          </p:cNvSpPr>
          <p:nvPr/>
        </p:nvSpPr>
        <p:spPr bwMode="auto">
          <a:xfrm>
            <a:off x="890588" y="3519488"/>
            <a:ext cx="5140325" cy="318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</a:pPr>
            <a:r>
              <a:rPr lang="ru-RU" sz="1300" b="1"/>
              <a:t>Главная задача бизнес-инкубатора </a:t>
            </a:r>
            <a:r>
              <a:rPr lang="ru-RU" sz="1300"/>
              <a:t>— ускорение коммерциализации результатов инновационных разработок и повышение их инвестиционной привлекательности.</a:t>
            </a:r>
          </a:p>
          <a:p>
            <a:pPr algn="just">
              <a:lnSpc>
                <a:spcPct val="130000"/>
              </a:lnSpc>
            </a:pPr>
            <a:endParaRPr lang="ru-RU" sz="1300"/>
          </a:p>
          <a:p>
            <a:pPr algn="just">
              <a:lnSpc>
                <a:spcPct val="130000"/>
              </a:lnSpc>
            </a:pPr>
            <a:r>
              <a:rPr lang="ru-RU" sz="1300" b="1"/>
              <a:t>Стать резидентами бизнес-инкубатора</a:t>
            </a:r>
            <a:r>
              <a:rPr lang="ru-RU" sz="1300"/>
              <a:t> </a:t>
            </a:r>
            <a:r>
              <a:rPr lang="ru-RU" sz="1300" b="1"/>
              <a:t>могут молодые (существующие не более 3 лет) инновационные компании, прошедшие отбор.</a:t>
            </a:r>
          </a:p>
          <a:p>
            <a:pPr algn="just">
              <a:lnSpc>
                <a:spcPct val="130000"/>
              </a:lnSpc>
            </a:pPr>
            <a:endParaRPr lang="ru-RU" sz="1300" b="1"/>
          </a:p>
          <a:p>
            <a:pPr algn="just">
              <a:lnSpc>
                <a:spcPct val="130000"/>
              </a:lnSpc>
            </a:pPr>
            <a:r>
              <a:rPr lang="ru-RU" sz="1300"/>
              <a:t>На льготных условиях резиденты получат комфортные рабочие места в коворкинг-зоне или в офисных помещениях, консалтинговую поддержку, юридические, бухгалтерские, маркетинговые услуги. </a:t>
            </a:r>
          </a:p>
        </p:txBody>
      </p:sp>
      <p:sp>
        <p:nvSpPr>
          <p:cNvPr id="63497" name="Прямоугольник 41"/>
          <p:cNvSpPr>
            <a:spLocks noChangeArrowheads="1"/>
          </p:cNvSpPr>
          <p:nvPr/>
        </p:nvSpPr>
        <p:spPr bwMode="auto">
          <a:xfrm>
            <a:off x="574675" y="1076325"/>
            <a:ext cx="9542463" cy="523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/>
              <a:t>Бизнес-инкубатор инновационного типа, где стартапы получают благоприятную среду для развития от зарождения идеи до коммерциализации (структурное подразделение Агентства инновационного развития РМ)</a:t>
            </a:r>
            <a:endParaRPr lang="ru-RU" sz="1400" b="1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TextBox 16"/>
          <p:cNvSpPr txBox="1">
            <a:spLocks noChangeArrowheads="1"/>
          </p:cNvSpPr>
          <p:nvPr/>
        </p:nvSpPr>
        <p:spPr bwMode="auto">
          <a:xfrm>
            <a:off x="595313" y="576263"/>
            <a:ext cx="9623425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32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Льготная аренда государственного и муниципального имущества</a:t>
            </a:r>
            <a:endParaRPr lang="ru-RU" sz="360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sp>
        <p:nvSpPr>
          <p:cNvPr id="5" name="Овал 4">
            <a:extLst>
              <a:ext uri="{FF2B5EF4-FFF2-40B4-BE49-F238E27FC236}"/>
            </a:extLst>
          </p:cNvPr>
          <p:cNvSpPr/>
          <p:nvPr/>
        </p:nvSpPr>
        <p:spPr>
          <a:xfrm>
            <a:off x="-1939925" y="5629275"/>
            <a:ext cx="3154363" cy="3154363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Овал 6">
            <a:extLst>
              <a:ext uri="{FF2B5EF4-FFF2-40B4-BE49-F238E27FC236}"/>
            </a:extLst>
          </p:cNvPr>
          <p:cNvSpPr/>
          <p:nvPr/>
        </p:nvSpPr>
        <p:spPr>
          <a:xfrm>
            <a:off x="6086475" y="6834188"/>
            <a:ext cx="3154363" cy="3154362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5540" name="Прямоугольник 7"/>
          <p:cNvSpPr>
            <a:spLocks noChangeArrowheads="1"/>
          </p:cNvSpPr>
          <p:nvPr/>
        </p:nvSpPr>
        <p:spPr bwMode="auto">
          <a:xfrm>
            <a:off x="795338" y="1595438"/>
            <a:ext cx="9423400" cy="661987"/>
          </a:xfrm>
          <a:prstGeom prst="rect">
            <a:avLst/>
          </a:prstGeom>
          <a:solidFill>
            <a:srgbClr val="F7F2E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1600" b="1">
                <a:sym typeface="Arial" charset="0"/>
              </a:rPr>
              <a:t>В перечни государственного и муниципального имущества РМ </a:t>
            </a:r>
          </a:p>
          <a:p>
            <a:pPr algn="ctr">
              <a:spcBef>
                <a:spcPts val="600"/>
              </a:spcBef>
            </a:pPr>
            <a:r>
              <a:rPr lang="ru-RU" sz="1600" b="1">
                <a:sym typeface="Arial" charset="0"/>
              </a:rPr>
              <a:t>по состоянию на 1.03.2020г. включено 180 объектов</a:t>
            </a:r>
            <a:endParaRPr lang="ru-RU" sz="1600">
              <a:sym typeface="Arial" charset="0"/>
            </a:endParaRPr>
          </a:p>
        </p:txBody>
      </p:sp>
      <p:sp>
        <p:nvSpPr>
          <p:cNvPr id="65541" name="Прямоугольник 8"/>
          <p:cNvSpPr>
            <a:spLocks noChangeArrowheads="1"/>
          </p:cNvSpPr>
          <p:nvPr/>
        </p:nvSpPr>
        <p:spPr bwMode="auto">
          <a:xfrm>
            <a:off x="766763" y="5164138"/>
            <a:ext cx="3154362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1400">
                <a:solidFill>
                  <a:srgbClr val="562212"/>
                </a:solidFill>
                <a:sym typeface="Arial" charset="0"/>
              </a:rPr>
              <a:t>Региональным проектом «Улучшение условий ведения предпринимательской деятельности» предусмотрено включение в Перечни </a:t>
            </a:r>
            <a:r>
              <a:rPr lang="ru-RU" sz="1400" b="1">
                <a:solidFill>
                  <a:srgbClr val="562212"/>
                </a:solidFill>
                <a:sym typeface="Arial" charset="0"/>
              </a:rPr>
              <a:t>по состоянию на 1 декабря 2024 г.</a:t>
            </a:r>
            <a:r>
              <a:rPr lang="ru-RU" sz="1400">
                <a:solidFill>
                  <a:srgbClr val="562212"/>
                </a:solidFill>
                <a:sym typeface="Arial" charset="0"/>
              </a:rPr>
              <a:t> </a:t>
            </a:r>
            <a:r>
              <a:rPr lang="ru-RU" sz="1400" b="1">
                <a:solidFill>
                  <a:srgbClr val="562212"/>
                </a:solidFill>
                <a:sym typeface="Arial" charset="0"/>
              </a:rPr>
              <a:t>306 объектов.</a:t>
            </a:r>
          </a:p>
        </p:txBody>
      </p:sp>
      <p:graphicFrame>
        <p:nvGraphicFramePr>
          <p:cNvPr id="10" name="Диаграмма 9">
            <a:extLst>
              <a:ext uri="{FF2B5EF4-FFF2-40B4-BE49-F238E27FC236}"/>
            </a:extLst>
          </p:cNvPr>
          <p:cNvGraphicFramePr/>
          <p:nvPr/>
        </p:nvGraphicFramePr>
        <p:xfrm>
          <a:off x="3893110" y="2234277"/>
          <a:ext cx="6325272" cy="46388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5543" name="Прямоугольник 11"/>
          <p:cNvSpPr>
            <a:spLocks noChangeArrowheads="1"/>
          </p:cNvSpPr>
          <p:nvPr/>
        </p:nvSpPr>
        <p:spPr bwMode="auto">
          <a:xfrm>
            <a:off x="766763" y="2479675"/>
            <a:ext cx="2790825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1400" b="1">
                <a:sym typeface="Arial" charset="0"/>
              </a:rPr>
              <a:t>С перечнем имущества</a:t>
            </a:r>
            <a:r>
              <a:rPr lang="ru-RU" sz="1400">
                <a:sym typeface="Arial" charset="0"/>
              </a:rPr>
              <a:t>:</a:t>
            </a:r>
          </a:p>
          <a:p>
            <a:pPr algn="just"/>
            <a:endParaRPr lang="ru-RU" sz="1400"/>
          </a:p>
          <a:p>
            <a:pPr algn="just"/>
            <a:r>
              <a:rPr lang="ru-RU" sz="1400"/>
              <a:t>можно ознакомиться  на официальных сайтах администраций ГО Саранск и  муниципальных образований;</a:t>
            </a:r>
          </a:p>
          <a:p>
            <a:pPr algn="just"/>
            <a:endParaRPr lang="ru-RU" sz="1400"/>
          </a:p>
          <a:p>
            <a:pPr algn="just"/>
            <a:r>
              <a:rPr lang="ru-RU" sz="1400"/>
              <a:t>в Центре «Мой Бизнес», где специалист сможет подобрать имущество по заданным параметрам</a:t>
            </a:r>
            <a:endParaRPr lang="ru-RU" sz="1400" b="1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TextBox 16"/>
          <p:cNvSpPr txBox="1">
            <a:spLocks noChangeArrowheads="1"/>
          </p:cNvSpPr>
          <p:nvPr/>
        </p:nvSpPr>
        <p:spPr bwMode="auto">
          <a:xfrm>
            <a:off x="638175" y="615950"/>
            <a:ext cx="9077325" cy="827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2800">
                <a:solidFill>
                  <a:srgbClr val="562212"/>
                </a:solidFill>
                <a:latin typeface="Arial Black" pitchFamily="34" charset="0"/>
                <a:ea typeface="Roboto Black"/>
                <a:cs typeface="Roboto Black"/>
              </a:rPr>
              <a:t>2.3 Информационно – консультационная поддержка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66713" y="1604963"/>
          <a:ext cx="9958387" cy="5114925"/>
        </p:xfrm>
        <a:graphic>
          <a:graphicData uri="http://schemas.openxmlformats.org/drawingml/2006/table">
            <a:tbl>
              <a:tblPr/>
              <a:tblGrid>
                <a:gridCol w="5886450"/>
                <a:gridCol w="4071937"/>
              </a:tblGrid>
              <a:tr h="300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Организация инфраструктуры поддержки субъектов МСП</a:t>
                      </a:r>
                    </a:p>
                  </a:txBody>
                  <a:tcPr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Описание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2E5"/>
                    </a:solidFill>
                  </a:tcPr>
                </a:tc>
              </a:tr>
              <a:tr h="708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Автономная некоммерческая организация «Центр поддержки предпринимательства Республики Мордовия»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Консультационные услуги по широкому спектру вопросов, обучающие программы, конференции и форумы, популяризация предпринимательства, бизнес – миссии, выставочно - ярмарочные мероприятия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08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Центр инноваций социальной сферы Республики Мордовия – структурное подразделение Государственное бюджетное учреждение «Мордовский республиканский молодежный центр»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Поддержка социального предпринимательства 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0802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Автономная некоммерческая организация «Центр развития конкурентоспособности Республики Мордовия»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Содействие выходу субъектов малого и среднего предпринимательства на иностранные рынки товаров, услуг и технологий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0802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Автономное учреждение «Технопарк – Мордовия»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Консалтинговые, технологические, инфраструктурные услуги</a:t>
                      </a:r>
                    </a:p>
                  </a:txBody>
                  <a:tcPr marL="137160" marR="137160" marT="137160" marB="137160" horzOverflow="overflow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8438" y="4948238"/>
            <a:ext cx="4613275" cy="20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Овал 4">
            <a:extLst>
              <a:ext uri="{FF2B5EF4-FFF2-40B4-BE49-F238E27FC236}"/>
            </a:extLst>
          </p:cNvPr>
          <p:cNvSpPr/>
          <p:nvPr/>
        </p:nvSpPr>
        <p:spPr>
          <a:xfrm>
            <a:off x="-596900" y="5527675"/>
            <a:ext cx="3154363" cy="3152775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9635" name="TextBox 16"/>
          <p:cNvSpPr txBox="1">
            <a:spLocks noChangeArrowheads="1"/>
          </p:cNvSpPr>
          <p:nvPr/>
        </p:nvSpPr>
        <p:spPr bwMode="auto">
          <a:xfrm>
            <a:off x="638175" y="615950"/>
            <a:ext cx="9634538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2400">
                <a:solidFill>
                  <a:srgbClr val="652815"/>
                </a:solidFill>
                <a:latin typeface="Arial Black" pitchFamily="34" charset="0"/>
              </a:rPr>
              <a:t>АНО «Центр поддержки предпринимательства Республики Мордовия»</a:t>
            </a:r>
            <a:endParaRPr lang="ru-RU" sz="240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1250613" y="11113"/>
          <a:ext cx="9974262" cy="5324475"/>
        </p:xfrm>
        <a:graphic>
          <a:graphicData uri="http://schemas.openxmlformats.org/drawingml/2006/table">
            <a:tbl>
              <a:tblPr/>
              <a:tblGrid>
                <a:gridCol w="4948237"/>
                <a:gridCol w="5026025"/>
              </a:tblGrid>
              <a:tr h="1360488">
                <a:tc rowSpan="5">
                  <a:txBody>
                    <a:bodyPr/>
                    <a:lstStyle/>
                    <a:p>
                      <a:pPr marL="285750" marR="0" lvl="0" indent="-28575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1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Light" pitchFamily="34" charset="0"/>
                          <a:cs typeface="Times New Roman" pitchFamily="18" charset="0"/>
                        </a:rPr>
                        <a:t>Предоставление субъектам МСП консультационных услуг по широкому спектру вопросов предпринимательской деятельности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Light" pitchFamily="34" charset="0"/>
                          <a:cs typeface="Times New Roman" pitchFamily="18" charset="0"/>
                        </a:rPr>
                        <a:t>, таких как:</a:t>
                      </a:r>
                    </a:p>
                    <a:p>
                      <a:pPr marL="285750" marR="0" lvl="0" indent="-28575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Light" pitchFamily="34" charset="0"/>
                          <a:cs typeface="Times New Roman" pitchFamily="18" charset="0"/>
                        </a:rPr>
                        <a:t>финансовое планирование и вопросы бухгалтерского учета;</a:t>
                      </a:r>
                    </a:p>
                    <a:p>
                      <a:pPr marL="285750" marR="0" lvl="0" indent="-28575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Light" pitchFamily="34" charset="0"/>
                          <a:cs typeface="Times New Roman" pitchFamily="18" charset="0"/>
                        </a:rPr>
                        <a:t>правовое обеспечение деятельности субъекта малого и среднего предпринимательства;</a:t>
                      </a:r>
                    </a:p>
                    <a:p>
                      <a:pPr marL="285750" marR="0" lvl="0" indent="-28575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Light" pitchFamily="34" charset="0"/>
                          <a:cs typeface="Times New Roman" pitchFamily="18" charset="0"/>
                        </a:rPr>
                        <a:t>подбор персонала и применение трудового законодательства Российской Федерации;</a:t>
                      </a:r>
                    </a:p>
                    <a:p>
                      <a:pPr marL="285750" marR="0" lvl="0" indent="-28575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Light" pitchFamily="34" charset="0"/>
                          <a:cs typeface="Times New Roman" pitchFamily="18" charset="0"/>
                        </a:rPr>
                        <a:t>патентно-лицензионного сопровождение деятельности субъекта малого и среднего предпринимательства;</a:t>
                      </a:r>
                    </a:p>
                    <a:p>
                      <a:pPr marL="285750" marR="0" lvl="0" indent="-28575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Light" pitchFamily="34" charset="0"/>
                          <a:cs typeface="Times New Roman" pitchFamily="18" charset="0"/>
                        </a:rPr>
                        <a:t>бизнес-планирование и маркетинговое сопровождение деятельности субъектов малого и среднего предпринимательства;</a:t>
                      </a:r>
                    </a:p>
                    <a:p>
                      <a:pPr marL="285750" marR="0" lvl="0" indent="-28575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Light" pitchFamily="34" charset="0"/>
                          <a:cs typeface="Times New Roman" pitchFamily="18" charset="0"/>
                        </a:rPr>
                        <a:t>информационное сопровождение деятельности субъектов малого и среднего предпринимательства;</a:t>
                      </a:r>
                    </a:p>
                    <a:p>
                      <a:pPr marL="285750" marR="0" lvl="0" indent="-28575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Light" pitchFamily="34" charset="0"/>
                          <a:cs typeface="Times New Roman" pitchFamily="18" charset="0"/>
                        </a:rPr>
                        <a:t>содействие в популяризации продукции субъекта малого и среднего предпринимательства;</a:t>
                      </a:r>
                    </a:p>
                    <a:p>
                      <a:pPr marL="285750" marR="0" lvl="0" indent="-28575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Light" pitchFamily="34" charset="0"/>
                          <a:cs typeface="Times New Roman" pitchFamily="18" charset="0"/>
                        </a:rPr>
                        <a:t>содействие в приведении продукции в соответствие с необходимыми требованиями(стандартизация, сертификация, необходимые разрешения, патентование));</a:t>
                      </a:r>
                    </a:p>
                    <a:p>
                      <a:pPr marL="285750" marR="0" lvl="0" indent="-28575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Light" pitchFamily="34" charset="0"/>
                          <a:cs typeface="Times New Roman" pitchFamily="18" charset="0"/>
                        </a:rPr>
                        <a:t>антикризисный консалтинг, выявление текущих потребностей и проблем субъектов МСП, влияющих на их конкурентоспособность;</a:t>
                      </a:r>
                    </a:p>
                    <a:p>
                      <a:pPr marL="285750" marR="0" lvl="0" indent="-28575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Light" pitchFamily="34" charset="0"/>
                          <a:cs typeface="Times New Roman" pitchFamily="18" charset="0"/>
                        </a:rPr>
                        <a:t>иные консультационные услуги в целях содействия развитию деятельности субъектов МСП.</a:t>
                      </a:r>
                    </a:p>
                    <a:p>
                      <a:pPr marL="285750" marR="0" lvl="0" indent="-28575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1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Light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Light" pitchFamily="34" charset="0"/>
                        <a:cs typeface="Times New Roman" pitchFamily="18" charset="0"/>
                      </a:endParaRPr>
                    </a:p>
                  </a:txBody>
                  <a:tcPr marL="68403" marR="68403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Light" pitchFamily="34" charset="0"/>
                          <a:cs typeface="Times New Roman" pitchFamily="18" charset="0"/>
                        </a:rPr>
                        <a:t>Организация и проведение обучающих мероприятий, 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Light" pitchFamily="34" charset="0"/>
                          <a:cs typeface="Times New Roman" pitchFamily="18" charset="0"/>
                        </a:rPr>
                        <a:t>направленных на повышение квалификации сотрудников субъектов малого и среднего предпринимательства по вопросам осуществления предпринимательской деятельности, в том числе по вопросам начала осуществления предпринимательской деятельности, ведения бухгалтерского и налогового учета, управления персоналом, освоения новых рынков сбыта</a:t>
                      </a:r>
                    </a:p>
                    <a:p>
                      <a:pPr marL="285750" marR="0" lvl="0" indent="-28575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Light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Light" pitchFamily="34" charset="0"/>
                        <a:cs typeface="Times New Roman" pitchFamily="18" charset="0"/>
                      </a:endParaRPr>
                    </a:p>
                  </a:txBody>
                  <a:tcPr marL="68403" marR="6840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76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Light" pitchFamily="34" charset="0"/>
                          <a:cs typeface="Times New Roman" pitchFamily="18" charset="0"/>
                        </a:rPr>
                        <a:t>Организация и проведение мероприятий, направленных на популяризацию предпринимательства и начала собственного дела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Light" pitchFamily="34" charset="0"/>
                        <a:cs typeface="Times New Roman" pitchFamily="18" charset="0"/>
                      </a:endParaRPr>
                    </a:p>
                  </a:txBody>
                  <a:tcPr marL="68403" marR="6840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Light" pitchFamily="34" charset="0"/>
                          <a:cs typeface="Times New Roman" pitchFamily="18" charset="0"/>
                        </a:rPr>
                        <a:t>Организация межрегиональных бизнес-миссий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Light" pitchFamily="34" charset="0"/>
                        <a:cs typeface="Times New Roman" pitchFamily="18" charset="0"/>
                      </a:endParaRPr>
                    </a:p>
                    <a:p>
                      <a:pPr marL="285750" marR="0" lvl="0" indent="-28575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Light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Light" pitchFamily="34" charset="0"/>
                        <a:cs typeface="Times New Roman" pitchFamily="18" charset="0"/>
                      </a:endParaRPr>
                    </a:p>
                  </a:txBody>
                  <a:tcPr marL="68403" marR="6840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Light" pitchFamily="34" charset="0"/>
                          <a:cs typeface="Times New Roman" pitchFamily="18" charset="0"/>
                        </a:rPr>
                        <a:t>Издание информационных пособий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Light" pitchFamily="34" charset="0"/>
                        <a:cs typeface="Times New Roman" pitchFamily="18" charset="0"/>
                      </a:endParaRPr>
                    </a:p>
                    <a:p>
                      <a:pPr marL="285750" marR="0" lvl="0" indent="-28575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1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Light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Light" pitchFamily="34" charset="0"/>
                        <a:cs typeface="Times New Roman" pitchFamily="18" charset="0"/>
                      </a:endParaRPr>
                    </a:p>
                  </a:txBody>
                  <a:tcPr marL="68403" marR="6840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113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Light" pitchFamily="34" charset="0"/>
                          <a:cs typeface="Times New Roman" pitchFamily="18" charset="0"/>
                        </a:rPr>
                        <a:t>Реализация специальных программ обучения для субъектов МСП по модулям в рамках программ обучения АО «Корпорация «МСП», в том числе тренинги «Азбука предпринимателя» и «Школа предпринимательства»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Light" pitchFamily="34" charset="0"/>
                        <a:cs typeface="Times New Roman" pitchFamily="18" charset="0"/>
                      </a:endParaRPr>
                    </a:p>
                    <a:p>
                      <a:pPr marL="285750" marR="0" lvl="0" indent="-28575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1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Light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Light" pitchFamily="34" charset="0"/>
                        <a:cs typeface="Times New Roman" pitchFamily="18" charset="0"/>
                      </a:endParaRPr>
                    </a:p>
                    <a:p>
                      <a:pPr marL="285750" marR="0" lvl="0" indent="-28575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1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Light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Light" pitchFamily="34" charset="0"/>
                        <a:cs typeface="Times New Roman" pitchFamily="18" charset="0"/>
                      </a:endParaRPr>
                    </a:p>
                  </a:txBody>
                  <a:tcPr marL="68403" marR="6840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Прямоугольник 5">
            <a:extLst>
              <a:ext uri="{FF2B5EF4-FFF2-40B4-BE49-F238E27FC236}"/>
            </a:extLst>
          </p:cNvPr>
          <p:cNvSpPr/>
          <p:nvPr/>
        </p:nvSpPr>
        <p:spPr>
          <a:xfrm>
            <a:off x="198438" y="1514475"/>
            <a:ext cx="3810000" cy="6045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400" b="1">
                <a:cs typeface="Times New Roman" pitchFamily="18" charset="0"/>
              </a:rPr>
              <a:t>Консультационные услуги по направлениям:</a:t>
            </a:r>
          </a:p>
          <a:p>
            <a:pPr>
              <a:lnSpc>
                <a:spcPct val="130000"/>
              </a:lnSpc>
            </a:pPr>
            <a:endParaRPr lang="ru-RU" sz="1200" b="1"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"/>
            </a:pPr>
            <a:r>
              <a:rPr lang="ru-RU" sz="1200">
                <a:cs typeface="Times New Roman" pitchFamily="18" charset="0"/>
              </a:rPr>
              <a:t>финансовое планирование и вопросы бухгалтерского учета;</a:t>
            </a:r>
          </a:p>
          <a:p>
            <a:pPr>
              <a:lnSpc>
                <a:spcPct val="90000"/>
              </a:lnSpc>
            </a:pPr>
            <a:endParaRPr lang="ru-RU" sz="1200"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"/>
            </a:pPr>
            <a:r>
              <a:rPr lang="ru-RU" sz="1200">
                <a:cs typeface="Times New Roman" pitchFamily="18" charset="0"/>
              </a:rPr>
              <a:t>правовое обеспечение деятельности субъекта МСП;</a:t>
            </a:r>
          </a:p>
          <a:p>
            <a:pPr>
              <a:lnSpc>
                <a:spcPct val="90000"/>
              </a:lnSpc>
            </a:pPr>
            <a:endParaRPr lang="ru-RU" sz="1200"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"/>
            </a:pPr>
            <a:r>
              <a:rPr lang="ru-RU" sz="1200">
                <a:cs typeface="Times New Roman" pitchFamily="18" charset="0"/>
              </a:rPr>
              <a:t>подбор персонала и применение трудового законодательства Российской Федерации;</a:t>
            </a:r>
          </a:p>
          <a:p>
            <a:pPr>
              <a:lnSpc>
                <a:spcPct val="90000"/>
              </a:lnSpc>
            </a:pPr>
            <a:endParaRPr lang="ru-RU" sz="1200"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"/>
            </a:pPr>
            <a:r>
              <a:rPr lang="ru-RU" sz="1200">
                <a:cs typeface="Times New Roman" pitchFamily="18" charset="0"/>
              </a:rPr>
              <a:t>патентно-лицензионного сопровождение деятельности субъекта МСП;</a:t>
            </a:r>
          </a:p>
          <a:p>
            <a:pPr>
              <a:lnSpc>
                <a:spcPct val="90000"/>
              </a:lnSpc>
            </a:pPr>
            <a:endParaRPr lang="ru-RU" sz="1200"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"/>
            </a:pPr>
            <a:r>
              <a:rPr lang="ru-RU" sz="1200">
                <a:cs typeface="Times New Roman" pitchFamily="18" charset="0"/>
              </a:rPr>
              <a:t>бизнес-планирование и маркетинговое сопровождение деятельности субъектов МСП;</a:t>
            </a:r>
          </a:p>
          <a:p>
            <a:pPr>
              <a:lnSpc>
                <a:spcPct val="90000"/>
              </a:lnSpc>
            </a:pPr>
            <a:endParaRPr lang="ru-RU" sz="1200"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"/>
            </a:pPr>
            <a:r>
              <a:rPr lang="ru-RU" sz="1200">
                <a:cs typeface="Times New Roman" pitchFamily="18" charset="0"/>
              </a:rPr>
              <a:t>информационное сопровождение деятельности субъектов МСП;</a:t>
            </a:r>
          </a:p>
          <a:p>
            <a:pPr>
              <a:lnSpc>
                <a:spcPct val="90000"/>
              </a:lnSpc>
            </a:pPr>
            <a:endParaRPr lang="ru-RU" sz="1200"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"/>
            </a:pPr>
            <a:r>
              <a:rPr lang="ru-RU" sz="1200">
                <a:cs typeface="Times New Roman" pitchFamily="18" charset="0"/>
              </a:rPr>
              <a:t>содействие в популяризации продукции субъекта МСП;</a:t>
            </a:r>
          </a:p>
          <a:p>
            <a:pPr>
              <a:lnSpc>
                <a:spcPct val="90000"/>
              </a:lnSpc>
            </a:pPr>
            <a:endParaRPr lang="ru-RU" sz="1200"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"/>
            </a:pPr>
            <a:r>
              <a:rPr lang="ru-RU" sz="1200">
                <a:cs typeface="Times New Roman" pitchFamily="18" charset="0"/>
              </a:rPr>
              <a:t>содействие в приведении продукции в соответствие с необходимыми требованиями (стандартизация, сертификация, разрешения, патентование);</a:t>
            </a:r>
          </a:p>
          <a:p>
            <a:pPr>
              <a:lnSpc>
                <a:spcPct val="90000"/>
              </a:lnSpc>
            </a:pPr>
            <a:endParaRPr lang="ru-RU" sz="1200"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"/>
            </a:pPr>
            <a:r>
              <a:rPr lang="ru-RU" sz="1200">
                <a:cs typeface="Times New Roman" pitchFamily="18" charset="0"/>
              </a:rPr>
              <a:t>антикризисный консалтинг, выявление текущих потребностей и проблем субъектов МСП</a:t>
            </a:r>
            <a:endParaRPr lang="ru-RU" sz="1300"/>
          </a:p>
        </p:txBody>
      </p:sp>
      <p:sp>
        <p:nvSpPr>
          <p:cNvPr id="69649" name="Прямоугольник 6"/>
          <p:cNvSpPr>
            <a:spLocks noChangeArrowheads="1"/>
          </p:cNvSpPr>
          <p:nvPr/>
        </p:nvSpPr>
        <p:spPr bwMode="auto">
          <a:xfrm>
            <a:off x="4008438" y="1514475"/>
            <a:ext cx="3024187" cy="3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400" b="1">
                <a:cs typeface="Times New Roman" pitchFamily="18" charset="0"/>
              </a:rPr>
              <a:t>Организация и проведение обучающих мероприятий, </a:t>
            </a:r>
          </a:p>
          <a:p>
            <a:pPr algn="just">
              <a:lnSpc>
                <a:spcPct val="130000"/>
              </a:lnSpc>
            </a:pPr>
            <a:r>
              <a:rPr lang="ru-RU" sz="1200">
                <a:cs typeface="Times New Roman" pitchFamily="18" charset="0"/>
              </a:rPr>
              <a:t>направленных на повышение квалификации сотрудников субъектов МСП по вопросам осуществления предпринимательской деятельности (в т.ч. по вопросам начала осуществления предпринимательской деятельности, ведения бухгалтерского и налогового учета, управления персоналом, освоения новых рынков сбыта МСП, влияющих на их конкурентоспособность)</a:t>
            </a:r>
            <a:endParaRPr lang="ru-RU" sz="1200"/>
          </a:p>
        </p:txBody>
      </p:sp>
      <p:sp>
        <p:nvSpPr>
          <p:cNvPr id="69650" name="Прямоугольник 7"/>
          <p:cNvSpPr>
            <a:spLocks noChangeArrowheads="1"/>
          </p:cNvSpPr>
          <p:nvPr/>
        </p:nvSpPr>
        <p:spPr bwMode="auto">
          <a:xfrm>
            <a:off x="7032625" y="3711575"/>
            <a:ext cx="2998788" cy="118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400" b="1">
                <a:cs typeface="Times New Roman" pitchFamily="18" charset="0"/>
              </a:rPr>
              <a:t>Организация межрегиональных бизнес-миссий и выставочно-ярмарочных мероприятий</a:t>
            </a:r>
          </a:p>
        </p:txBody>
      </p:sp>
      <p:pic>
        <p:nvPicPr>
          <p:cNvPr id="69651" name="Рисунок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3450" y="1644650"/>
            <a:ext cx="3173413" cy="205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52" name="Прямоугольник 9"/>
          <p:cNvSpPr>
            <a:spLocks noChangeArrowheads="1"/>
          </p:cNvSpPr>
          <p:nvPr/>
        </p:nvSpPr>
        <p:spPr bwMode="auto">
          <a:xfrm>
            <a:off x="8909050" y="4903788"/>
            <a:ext cx="1516063" cy="1989137"/>
          </a:xfrm>
          <a:prstGeom prst="rect">
            <a:avLst/>
          </a:prstGeom>
          <a:solidFill>
            <a:srgbClr val="F7F2E5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200">
                <a:cs typeface="Times New Roman" pitchFamily="18" charset="0"/>
              </a:rPr>
              <a:t>Все расходы на организацию бизнес-миссий и выставочно-ярмарочных мероприятий оплачиваются государством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>
            <a:extLst>
              <a:ext uri="{FF2B5EF4-FFF2-40B4-BE49-F238E27FC236}"/>
            </a:extLst>
          </p:cNvPr>
          <p:cNvSpPr/>
          <p:nvPr/>
        </p:nvSpPr>
        <p:spPr>
          <a:xfrm>
            <a:off x="-596900" y="5527675"/>
            <a:ext cx="3154363" cy="3152775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2" name="TextBox 16"/>
          <p:cNvSpPr txBox="1">
            <a:spLocks noChangeArrowheads="1"/>
          </p:cNvSpPr>
          <p:nvPr/>
        </p:nvSpPr>
        <p:spPr bwMode="auto">
          <a:xfrm>
            <a:off x="638175" y="615950"/>
            <a:ext cx="9634538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2400">
                <a:solidFill>
                  <a:srgbClr val="652815"/>
                </a:solidFill>
                <a:latin typeface="Arial Black" pitchFamily="34" charset="0"/>
              </a:rPr>
              <a:t>Центр инноваций социальной сферы</a:t>
            </a:r>
          </a:p>
          <a:p>
            <a:pPr algn="ctr">
              <a:lnSpc>
                <a:spcPct val="85000"/>
              </a:lnSpc>
            </a:pPr>
            <a:r>
              <a:rPr lang="ru-RU" sz="2400">
                <a:solidFill>
                  <a:srgbClr val="652815"/>
                </a:solidFill>
                <a:latin typeface="Arial Black" pitchFamily="34" charset="0"/>
              </a:rPr>
              <a:t>Республики Мордовия</a:t>
            </a:r>
            <a:endParaRPr lang="ru-RU" sz="2400">
              <a:solidFill>
                <a:srgbClr val="562212"/>
              </a:solidFill>
              <a:latin typeface="Arial Black" pitchFamily="34" charset="0"/>
              <a:ea typeface="Roboto Black"/>
              <a:cs typeface="Roboto Black"/>
            </a:endParaRPr>
          </a:p>
        </p:txBody>
      </p:sp>
      <p:sp>
        <p:nvSpPr>
          <p:cNvPr id="6" name="Прямоугольник 5">
            <a:extLst>
              <a:ext uri="{FF2B5EF4-FFF2-40B4-BE49-F238E27FC236}"/>
            </a:extLst>
          </p:cNvPr>
          <p:cNvSpPr/>
          <p:nvPr/>
        </p:nvSpPr>
        <p:spPr>
          <a:xfrm>
            <a:off x="400050" y="2379663"/>
            <a:ext cx="3702050" cy="16811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-5" dirty="0">
                <a:latin typeface="Arial" panose="020B0604020202020204" pitchFamily="34" charset="0"/>
                <a:cs typeface="Arial" panose="020B0604020202020204" pitchFamily="34" charset="0"/>
              </a:rPr>
              <a:t>КОНСУЛЬТАЦИОННАЯ</a:t>
            </a:r>
            <a:endParaRPr lang="ru-RU" sz="14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SzPct val="91891"/>
              <a:buFont typeface="Arial" panose="020B0604020202020204" pitchFamily="34" charset="0"/>
              <a:buChar char="•"/>
              <a:tabLst>
                <a:tab pos="318135" algn="l"/>
                <a:tab pos="318770" algn="l"/>
              </a:tabLst>
              <a:defRPr/>
            </a:pPr>
            <a:r>
              <a:rPr lang="ru-RU" sz="1400" spc="-5" dirty="0">
                <a:latin typeface="Arial" panose="020B0604020202020204" pitchFamily="34" charset="0"/>
                <a:cs typeface="Arial" panose="020B0604020202020204" pitchFamily="34" charset="0"/>
              </a:rPr>
              <a:t>Консультации </a:t>
            </a:r>
            <a:r>
              <a:rPr lang="ru-RU" sz="1400" spc="10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4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организациях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поддержки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SzPct val="91891"/>
              <a:tabLst>
                <a:tab pos="318135" algn="l"/>
                <a:tab pos="318770" algn="l"/>
              </a:tabLst>
              <a:defRPr/>
            </a:pP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SzPct val="91891"/>
              <a:buFont typeface="Arial" panose="020B0604020202020204" pitchFamily="34" charset="0"/>
              <a:buChar char="•"/>
              <a:tabLst>
                <a:tab pos="318135" algn="l"/>
                <a:tab pos="318770" algn="l"/>
              </a:tabLst>
              <a:defRPr/>
            </a:pPr>
            <a:r>
              <a:rPr lang="ru-RU" sz="1400" spc="-5" dirty="0">
                <a:latin typeface="Arial" panose="020B0604020202020204" pitchFamily="34" charset="0"/>
                <a:cs typeface="Arial" panose="020B0604020202020204" pitchFamily="34" charset="0"/>
              </a:rPr>
              <a:t>Консультации 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профильных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экспертов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  <a:defRPr/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71684" name="Прямоугольник 6"/>
          <p:cNvSpPr>
            <a:spLocks noChangeArrowheads="1"/>
          </p:cNvSpPr>
          <p:nvPr/>
        </p:nvSpPr>
        <p:spPr bwMode="auto">
          <a:xfrm>
            <a:off x="638175" y="1403350"/>
            <a:ext cx="9775825" cy="379413"/>
          </a:xfrm>
          <a:prstGeom prst="rect">
            <a:avLst/>
          </a:prstGeom>
          <a:solidFill>
            <a:srgbClr val="F7F2E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600" b="1">
                <a:cs typeface="Times New Roman" pitchFamily="18" charset="0"/>
              </a:rPr>
              <a:t>ЦЕЛЬ: </a:t>
            </a:r>
            <a:r>
              <a:rPr lang="ru-RU" sz="1400" b="1">
                <a:cs typeface="Times New Roman" pitchFamily="18" charset="0"/>
              </a:rPr>
              <a:t>вовлечение </a:t>
            </a:r>
            <a:r>
              <a:rPr lang="ru-RU" sz="1600" b="1">
                <a:cs typeface="Times New Roman" pitchFamily="18" charset="0"/>
              </a:rPr>
              <a:t>субъектов</a:t>
            </a:r>
            <a:r>
              <a:rPr lang="ru-RU" sz="1400" b="1">
                <a:cs typeface="Times New Roman" pitchFamily="18" charset="0"/>
              </a:rPr>
              <a:t> малого и среднего предпринимательства в социальный бизнес</a:t>
            </a:r>
            <a:endParaRPr lang="ru-RU" sz="1400"/>
          </a:p>
        </p:txBody>
      </p:sp>
      <p:pic>
        <p:nvPicPr>
          <p:cNvPr id="71685" name="Объект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866813" y="7938"/>
            <a:ext cx="5551487" cy="3281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>
            <a:extLst>
              <a:ext uri="{FF2B5EF4-FFF2-40B4-BE49-F238E27FC236}"/>
            </a:extLst>
          </p:cNvPr>
          <p:cNvSpPr/>
          <p:nvPr/>
        </p:nvSpPr>
        <p:spPr>
          <a:xfrm>
            <a:off x="12449174" y="6016013"/>
            <a:ext cx="3573854" cy="1880171"/>
          </a:xfrm>
          <a:prstGeom prst="rect">
            <a:avLst/>
          </a:prstGeom>
          <a:ln>
            <a:noFill/>
          </a:ln>
          <a:effectLst>
            <a:glow rad="431800">
              <a:srgbClr val="F2ECDE">
                <a:alpha val="45000"/>
              </a:srgb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SzPct val="91891"/>
              <a:tabLst>
                <a:tab pos="318135" algn="l"/>
                <a:tab pos="318770" algn="l"/>
              </a:tabLst>
              <a:defRPr/>
            </a:pPr>
            <a:r>
              <a:rPr lang="ru-RU" sz="1600" b="1" spc="-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КОНСУЛЬТАЦИОННАЯ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SzPct val="91891"/>
              <a:tabLst>
                <a:tab pos="318135" algn="l"/>
                <a:tab pos="318770" algn="l"/>
              </a:tabLst>
              <a:defRPr/>
            </a:pPr>
            <a:endParaRPr lang="ru-RU" sz="1600" b="1" spc="-5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SzPct val="91891"/>
              <a:buFont typeface="Arial" panose="020B0604020202020204" pitchFamily="34" charset="0"/>
              <a:buChar char="•"/>
              <a:tabLst>
                <a:tab pos="318135" algn="l"/>
                <a:tab pos="318770" algn="l"/>
              </a:tabLst>
              <a:defRPr/>
            </a:pPr>
            <a:r>
              <a:rPr lang="ru-RU" sz="1600" spc="-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Консультации </a:t>
            </a:r>
            <a:r>
              <a:rPr lang="ru-RU" sz="1600" spc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600" spc="-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spc="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организациях 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поддержки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SzPct val="91891"/>
              <a:tabLst>
                <a:tab pos="318135" algn="l"/>
                <a:tab pos="318770" algn="l"/>
              </a:tabLst>
              <a:defRPr/>
            </a:pP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SzPct val="91891"/>
              <a:buFont typeface="Arial" panose="020B0604020202020204" pitchFamily="34" charset="0"/>
              <a:buChar char="•"/>
              <a:tabLst>
                <a:tab pos="318135" algn="l"/>
                <a:tab pos="318770" algn="l"/>
              </a:tabLst>
              <a:defRPr/>
            </a:pPr>
            <a:r>
              <a:rPr lang="ru-RU" sz="1600" spc="-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Консультации </a:t>
            </a:r>
            <a:r>
              <a:rPr lang="ru-RU" sz="1600" spc="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профильных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экспертов</a:t>
            </a:r>
          </a:p>
          <a:p>
            <a:pPr fontAlgn="auto">
              <a:lnSpc>
                <a:spcPts val="2170"/>
              </a:lnSpc>
              <a:spcBef>
                <a:spcPts val="0"/>
              </a:spcBef>
              <a:spcAft>
                <a:spcPts val="0"/>
              </a:spcAft>
              <a:buSzPct val="91891"/>
              <a:tabLst>
                <a:tab pos="318135" algn="l"/>
                <a:tab pos="318770" algn="l"/>
              </a:tabLst>
              <a:defRPr/>
            </a:pPr>
            <a:endParaRPr lang="ru-RU" dirty="0">
              <a:solidFill>
                <a:srgbClr val="562212"/>
              </a:solidFill>
              <a:cs typeface="Calibri"/>
            </a:endParaRPr>
          </a:p>
        </p:txBody>
      </p:sp>
      <p:sp>
        <p:nvSpPr>
          <p:cNvPr id="13" name="Прямоугольник 12">
            <a:extLst>
              <a:ext uri="{FF2B5EF4-FFF2-40B4-BE49-F238E27FC236}"/>
            </a:extLst>
          </p:cNvPr>
          <p:cNvSpPr/>
          <p:nvPr/>
        </p:nvSpPr>
        <p:spPr>
          <a:xfrm>
            <a:off x="12122615" y="3674677"/>
            <a:ext cx="3657600" cy="1880171"/>
          </a:xfrm>
          <a:prstGeom prst="rect">
            <a:avLst/>
          </a:prstGeom>
          <a:ln>
            <a:noFill/>
          </a:ln>
          <a:effectLst>
            <a:glow rad="469900">
              <a:srgbClr val="F7F2E5">
                <a:alpha val="59000"/>
              </a:srgbClr>
            </a:glow>
            <a:outerShdw dist="50800" dir="5400000" sx="13000" sy="13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spcBef>
                <a:spcPts val="750"/>
              </a:spcBef>
              <a:tabLst>
                <a:tab pos="266700" algn="l"/>
                <a:tab pos="268288" algn="l"/>
              </a:tabLst>
            </a:pPr>
            <a:r>
              <a:rPr lang="ru-RU" b="1">
                <a:solidFill>
                  <a:srgbClr val="ED5338"/>
                </a:solidFill>
                <a:cs typeface="Arial" charset="0"/>
              </a:rPr>
              <a:t>ОБРАЗОВАТЕЛЬНАЯ</a:t>
            </a:r>
          </a:p>
          <a:p>
            <a:pPr>
              <a:spcBef>
                <a:spcPts val="750"/>
              </a:spcBef>
              <a:buFont typeface="Arial" charset="0"/>
              <a:buChar char="•"/>
              <a:tabLst>
                <a:tab pos="266700" algn="l"/>
                <a:tab pos="268288" algn="l"/>
              </a:tabLst>
            </a:pPr>
            <a:r>
              <a:rPr lang="ru-RU">
                <a:solidFill>
                  <a:srgbClr val="562212"/>
                </a:solidFill>
                <a:cs typeface="Arial" charset="0"/>
              </a:rPr>
              <a:t>Образовательные программы:круглые столы, семинары, мастер-классы, тренинги, деловые игры</a:t>
            </a:r>
          </a:p>
        </p:txBody>
      </p:sp>
      <p:sp>
        <p:nvSpPr>
          <p:cNvPr id="14" name="Прямоугольник 13">
            <a:extLst>
              <a:ext uri="{FF2B5EF4-FFF2-40B4-BE49-F238E27FC236}"/>
            </a:extLst>
          </p:cNvPr>
          <p:cNvSpPr/>
          <p:nvPr/>
        </p:nvSpPr>
        <p:spPr>
          <a:xfrm>
            <a:off x="12838039" y="-361988"/>
            <a:ext cx="6369977" cy="2804845"/>
          </a:xfrm>
          <a:prstGeom prst="rect">
            <a:avLst/>
          </a:prstGeom>
          <a:ln>
            <a:noFill/>
          </a:ln>
          <a:effectLst>
            <a:glow rad="457200">
              <a:srgbClr val="F7F2E5">
                <a:alpha val="55000"/>
              </a:srgb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b="1">
                <a:solidFill>
                  <a:srgbClr val="ED5338"/>
                </a:solidFill>
                <a:cs typeface="Arial" charset="0"/>
              </a:rPr>
              <a:t>ИНФОРМАЦИОННОМАРКЕТИНГОВАЯ</a:t>
            </a:r>
          </a:p>
          <a:p>
            <a:pPr>
              <a:spcBef>
                <a:spcPts val="1100"/>
              </a:spcBef>
              <a:buFont typeface="Arial" charset="0"/>
              <a:buChar char="•"/>
            </a:pPr>
            <a:r>
              <a:rPr lang="ru-RU">
                <a:solidFill>
                  <a:srgbClr val="562212"/>
                </a:solidFill>
                <a:cs typeface="Arial" charset="0"/>
              </a:rPr>
              <a:t>Интернет­ресурсы, СМИ, информационные</a:t>
            </a:r>
          </a:p>
          <a:p>
            <a:pPr>
              <a:spcBef>
                <a:spcPts val="25"/>
              </a:spcBef>
            </a:pPr>
            <a:r>
              <a:rPr lang="ru-RU">
                <a:solidFill>
                  <a:srgbClr val="562212"/>
                </a:solidFill>
                <a:cs typeface="Arial" charset="0"/>
              </a:rPr>
              <a:t>и презентационные материалы</a:t>
            </a:r>
          </a:p>
          <a:p>
            <a:pPr>
              <a:spcBef>
                <a:spcPts val="25"/>
              </a:spcBef>
              <a:buFont typeface="Arial" charset="0"/>
              <a:buChar char="•"/>
            </a:pPr>
            <a:r>
              <a:rPr lang="ru-RU">
                <a:solidFill>
                  <a:srgbClr val="562212"/>
                </a:solidFill>
                <a:cs typeface="Arial" charset="0"/>
              </a:rPr>
              <a:t>Информресурс </a:t>
            </a:r>
            <a:r>
              <a:rPr lang="ru-RU">
                <a:solidFill>
                  <a:srgbClr val="562212"/>
                </a:solidFill>
                <a:cs typeface="Arial" charset="0"/>
                <a:hlinkClick r:id="rId4"/>
              </a:rPr>
              <a:t>https://cissrm.ru/</a:t>
            </a:r>
            <a:endParaRPr lang="ru-RU">
              <a:solidFill>
                <a:srgbClr val="562212"/>
              </a:solidFill>
              <a:cs typeface="Arial" charset="0"/>
            </a:endParaRPr>
          </a:p>
          <a:p>
            <a:pPr>
              <a:spcBef>
                <a:spcPts val="25"/>
              </a:spcBef>
              <a:buFont typeface="Arial" charset="0"/>
              <a:buChar char="•"/>
            </a:pPr>
            <a:r>
              <a:rPr lang="ru-RU">
                <a:solidFill>
                  <a:srgbClr val="562212"/>
                </a:solidFill>
                <a:cs typeface="Arial" charset="0"/>
              </a:rPr>
              <a:t>Электронный каталог  успешных практик социальных проектов  «История успеха» </a:t>
            </a:r>
          </a:p>
          <a:p>
            <a:pPr>
              <a:spcBef>
                <a:spcPts val="25"/>
              </a:spcBef>
              <a:buFont typeface="Arial" charset="0"/>
              <a:buChar char="•"/>
            </a:pPr>
            <a:r>
              <a:rPr lang="ru-RU">
                <a:solidFill>
                  <a:srgbClr val="562212"/>
                </a:solidFill>
                <a:cs typeface="Arial" charset="0"/>
              </a:rPr>
              <a:t>Участие социальных предпринимателей в выставочно-ярморочных и конгрессных мероприятиях с социальной тематикой </a:t>
            </a:r>
          </a:p>
          <a:p>
            <a:pPr algn="ctr"/>
            <a:endParaRPr lang="ru-RU">
              <a:solidFill>
                <a:srgbClr val="ED5338"/>
              </a:solidFill>
              <a:cs typeface="Arial" charset="0"/>
            </a:endParaRPr>
          </a:p>
        </p:txBody>
      </p:sp>
      <p:sp>
        <p:nvSpPr>
          <p:cNvPr id="71695" name="Прямоугольник 14"/>
          <p:cNvSpPr>
            <a:spLocks noChangeArrowheads="1"/>
          </p:cNvSpPr>
          <p:nvPr/>
        </p:nvSpPr>
        <p:spPr bwMode="auto">
          <a:xfrm>
            <a:off x="798513" y="1893888"/>
            <a:ext cx="9775825" cy="37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600" b="1"/>
              <a:t>МЕРЫ ГОСУДАРСТВЕННОЙ ПОДДЕРЖКИ</a:t>
            </a:r>
            <a:endParaRPr lang="ru-RU" sz="1400"/>
          </a:p>
        </p:txBody>
      </p:sp>
      <p:sp>
        <p:nvSpPr>
          <p:cNvPr id="16" name="Прямоугольник 15">
            <a:extLst>
              <a:ext uri="{FF2B5EF4-FFF2-40B4-BE49-F238E27FC236}"/>
            </a:extLst>
          </p:cNvPr>
          <p:cNvSpPr/>
          <p:nvPr/>
        </p:nvSpPr>
        <p:spPr>
          <a:xfrm>
            <a:off x="4154488" y="2468563"/>
            <a:ext cx="2487612" cy="15033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400" b="1">
                <a:cs typeface="Times New Roman" pitchFamily="18" charset="0"/>
              </a:rPr>
              <a:t>ОБРАЗОВАТЕЛЬНАЯ</a:t>
            </a:r>
          </a:p>
          <a:p>
            <a:pPr>
              <a:spcBef>
                <a:spcPts val="750"/>
              </a:spcBef>
              <a:buFont typeface="Arial" charset="0"/>
              <a:buChar char="•"/>
            </a:pPr>
            <a:r>
              <a:rPr lang="ru-RU" sz="1400"/>
              <a:t>круглые столы, семинары, мастер-классы, тренинги, деловые игры</a:t>
            </a:r>
          </a:p>
          <a:p>
            <a:pPr>
              <a:lnSpc>
                <a:spcPct val="90000"/>
              </a:lnSpc>
            </a:pPr>
            <a:endParaRPr lang="ru-RU" sz="1200">
              <a:cs typeface="Times New Roman" pitchFamily="18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/>
            </a:extLst>
          </p:cNvPr>
          <p:cNvSpPr/>
          <p:nvPr/>
        </p:nvSpPr>
        <p:spPr>
          <a:xfrm>
            <a:off x="6792913" y="2468563"/>
            <a:ext cx="3573462" cy="40624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10" dirty="0">
                <a:latin typeface="Arial" panose="020B0604020202020204" pitchFamily="34" charset="0"/>
                <a:cs typeface="Arial" panose="020B0604020202020204" pitchFamily="34" charset="0"/>
              </a:rPr>
              <a:t>ИНФОРМАЦИОННО МАРКЕТИНГОВАЯ</a:t>
            </a:r>
          </a:p>
          <a:p>
            <a:pPr marL="267335" indent="-267335" fontAlgn="auto">
              <a:spcBef>
                <a:spcPts val="1095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sz="1400" spc="5" dirty="0" err="1">
                <a:latin typeface="Arial" panose="020B0604020202020204" pitchFamily="34" charset="0"/>
                <a:cs typeface="Arial" panose="020B0604020202020204" pitchFamily="34" charset="0"/>
              </a:rPr>
              <a:t>Интернет­ресурсы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400" spc="10" dirty="0">
                <a:latin typeface="Arial" panose="020B0604020202020204" pitchFamily="34" charset="0"/>
                <a:cs typeface="Arial" panose="020B0604020202020204" pitchFamily="34" charset="0"/>
              </a:rPr>
              <a:t>СМИ,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 информационные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7970" fontAlgn="auto">
              <a:spcBef>
                <a:spcPts val="30"/>
              </a:spcBef>
              <a:spcAft>
                <a:spcPts val="0"/>
              </a:spcAft>
              <a:defRPr/>
            </a:pPr>
            <a:r>
              <a:rPr lang="ru-RU" sz="1400" spc="10" dirty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презентационные</a:t>
            </a:r>
            <a:r>
              <a:rPr lang="ru-RU" sz="1400" spc="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материалы</a:t>
            </a: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endParaRPr lang="ru-RU" sz="1400" spc="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sz="1400" spc="5" dirty="0" err="1">
                <a:latin typeface="Arial" panose="020B0604020202020204" pitchFamily="34" charset="0"/>
                <a:cs typeface="Arial" panose="020B0604020202020204" pitchFamily="34" charset="0"/>
              </a:rPr>
              <a:t>Информресурс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https://cissrm.ru/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endParaRPr lang="ru-RU" sz="1400" spc="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Электронный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каталог  успешных практик социальных проектов  «История успеха» </a:t>
            </a:r>
          </a:p>
          <a:p>
            <a:pPr fontAlgn="auto">
              <a:spcBef>
                <a:spcPts val="30"/>
              </a:spcBef>
              <a:spcAft>
                <a:spcPts val="0"/>
              </a:spcAft>
              <a:tabLst>
                <a:tab pos="267335" algn="l"/>
                <a:tab pos="267970" algn="l"/>
              </a:tabLst>
              <a:defRPr/>
            </a:pP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Участие социальных предпринимателей в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выставочно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-ярмарочных 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конгрессных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мероприятиях с социальной тематикой 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  <a:defRPr/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71698" name="Прямоугольник 18"/>
          <p:cNvSpPr>
            <a:spLocks noChangeArrowheads="1"/>
          </p:cNvSpPr>
          <p:nvPr/>
        </p:nvSpPr>
        <p:spPr bwMode="auto">
          <a:xfrm>
            <a:off x="484188" y="4422775"/>
            <a:ext cx="5902325" cy="2030413"/>
          </a:xfrm>
          <a:prstGeom prst="rect">
            <a:avLst/>
          </a:prstGeom>
          <a:solidFill>
            <a:srgbClr val="F7F2E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/>
              <a:t>Школа социального предпринимательства </a:t>
            </a:r>
            <a:r>
              <a:rPr lang="ru-RU" sz="1400"/>
              <a:t>– уникальный образовательный проект </a:t>
            </a:r>
          </a:p>
          <a:p>
            <a:pPr algn="ctr"/>
            <a:endParaRPr lang="ru-RU" sz="1400"/>
          </a:p>
          <a:p>
            <a:pPr algn="just"/>
            <a:r>
              <a:rPr lang="ru-RU" sz="1400"/>
              <a:t>Участниками Школы могут стать потенциальные, начинающие и действующие субъекты малого и среднего предпринимательства, а также социально-ориентированные некоммерческие организации, планирующие или осуществляющие реализацию социально-предпринимательского проекта на территории Республики Мордовия и прошедшие конкурсный отбор от 18 до 35</a:t>
            </a:r>
            <a:endParaRPr lang="ru-RU" sz="1400"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013" y="433388"/>
            <a:ext cx="9221787" cy="684212"/>
          </a:xfrm>
        </p:spPr>
        <p:txBody>
          <a:bodyPr/>
          <a:lstStyle/>
          <a:p>
            <a:pPr algn="ctr" defTabSz="1007943" fontAlgn="auto">
              <a:spcAft>
                <a:spcPts val="0"/>
              </a:spcAft>
              <a:defRPr/>
            </a:pPr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поддержки экспорта</a:t>
            </a:r>
            <a:endParaRPr lang="ru-RU" sz="4850" dirty="0"/>
          </a:p>
        </p:txBody>
      </p:sp>
      <p:sp>
        <p:nvSpPr>
          <p:cNvPr id="7" name="Объект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855663" y="2179638"/>
            <a:ext cx="2909887" cy="438150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Проводятся для малых и средних предприятий, ведущих внешнеэкономическую деятельность или заинтересованных в продвижении своих товаров, работ и услуг на зарубежных рынках</a:t>
            </a:r>
          </a:p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1300" b="1" dirty="0">
                <a:latin typeface="Arial" panose="020B0604020202020204" pitchFamily="34" charset="0"/>
                <a:cs typeface="Arial" panose="020B0604020202020204" pitchFamily="34" charset="0"/>
              </a:rPr>
              <a:t>Проводятся на темы, связанные с:</a:t>
            </a:r>
          </a:p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экспортно-импортными операциями, </a:t>
            </a:r>
          </a:p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экономическим и правовым вопросам экспорта (импорта),</a:t>
            </a:r>
          </a:p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поиском зарубежных и региональных партнёров и рынков сбыта,</a:t>
            </a:r>
          </a:p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мерам государственной поддержки развития экспорта и внешнеэкономической деятельности в целом, трансфера технологий</a:t>
            </a:r>
          </a:p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Заголовок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735013" y="1711325"/>
            <a:ext cx="3151187" cy="371475"/>
          </a:xfrm>
          <a:prstGeom prst="rect">
            <a:avLst/>
          </a:prstGeom>
          <a:solidFill>
            <a:srgbClr val="F7F2E5"/>
          </a:solidFill>
        </p:spPr>
        <p:txBody>
          <a:bodyPr anchor="ctr">
            <a:normAutofit fontScale="92500"/>
          </a:bodyPr>
          <a:lstStyle>
            <a:lvl1pPr algn="l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5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Консультации по вопросам ВЭД</a:t>
            </a:r>
            <a:endParaRPr lang="ru-RU" sz="1600" dirty="0"/>
          </a:p>
        </p:txBody>
      </p:sp>
      <p:sp>
        <p:nvSpPr>
          <p:cNvPr id="73732" name="Заголовок 1"/>
          <p:cNvSpPr txBox="1">
            <a:spLocks/>
          </p:cNvSpPr>
          <p:nvPr/>
        </p:nvSpPr>
        <p:spPr bwMode="auto">
          <a:xfrm>
            <a:off x="735013" y="960438"/>
            <a:ext cx="9221787" cy="6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1006475">
              <a:lnSpc>
                <a:spcPct val="90000"/>
              </a:lnSpc>
            </a:pPr>
            <a:r>
              <a:rPr lang="ru-RU" sz="1400" b="1"/>
              <a:t>ЦЕЛЬ: </a:t>
            </a:r>
            <a:r>
              <a:rPr lang="ru-RU" sz="1400"/>
              <a:t>оказания поддержки внешнеэкономической деятельности субъектам МСП.</a:t>
            </a:r>
          </a:p>
          <a:p>
            <a:pPr algn="ctr" defTabSz="1006475">
              <a:lnSpc>
                <a:spcPct val="90000"/>
              </a:lnSpc>
            </a:pPr>
            <a:r>
              <a:rPr lang="ru-RU" sz="1400"/>
              <a:t>Центр является структурным подразделением АНО «Центр развития конкурентоспособности РМ». </a:t>
            </a:r>
            <a:r>
              <a:rPr lang="ru-RU" sz="1400" b="1">
                <a:solidFill>
                  <a:srgbClr val="562212"/>
                </a:solidFill>
              </a:rPr>
              <a:t> </a:t>
            </a:r>
            <a:endParaRPr lang="ru-RU" sz="1400"/>
          </a:p>
        </p:txBody>
      </p:sp>
      <p:sp>
        <p:nvSpPr>
          <p:cNvPr id="73733" name="Заголовок 1"/>
          <p:cNvSpPr txBox="1">
            <a:spLocks/>
          </p:cNvSpPr>
          <p:nvPr/>
        </p:nvSpPr>
        <p:spPr bwMode="auto">
          <a:xfrm>
            <a:off x="4138613" y="1711325"/>
            <a:ext cx="3149600" cy="371475"/>
          </a:xfrm>
          <a:prstGeom prst="rect">
            <a:avLst/>
          </a:prstGeom>
          <a:solidFill>
            <a:srgbClr val="F7F2E5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1006475">
              <a:lnSpc>
                <a:spcPct val="90000"/>
              </a:lnSpc>
            </a:pPr>
            <a:r>
              <a:rPr lang="ru-RU" sz="1600"/>
              <a:t>Обучение по вопросам ВЭД</a:t>
            </a:r>
            <a:endParaRPr lang="ru-RU" sz="1600">
              <a:latin typeface="Calibri Light" pitchFamily="34" charset="0"/>
            </a:endParaRPr>
          </a:p>
        </p:txBody>
      </p:sp>
      <p:sp>
        <p:nvSpPr>
          <p:cNvPr id="73734" name="Заголовок 1"/>
          <p:cNvSpPr txBox="1">
            <a:spLocks/>
          </p:cNvSpPr>
          <p:nvPr/>
        </p:nvSpPr>
        <p:spPr bwMode="auto">
          <a:xfrm>
            <a:off x="7440613" y="1663700"/>
            <a:ext cx="3149600" cy="1031875"/>
          </a:xfrm>
          <a:prstGeom prst="rect">
            <a:avLst/>
          </a:prstGeom>
          <a:solidFill>
            <a:srgbClr val="F7F2E5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1006475">
              <a:lnSpc>
                <a:spcPct val="90000"/>
              </a:lnSpc>
            </a:pPr>
            <a:r>
              <a:rPr lang="ru-RU" sz="1600"/>
              <a:t>Организация участия</a:t>
            </a:r>
          </a:p>
          <a:p>
            <a:pPr algn="ctr" defTabSz="1006475">
              <a:lnSpc>
                <a:spcPct val="90000"/>
              </a:lnSpc>
            </a:pPr>
            <a:r>
              <a:rPr lang="ru-RU" sz="1600"/>
              <a:t>в международных  выставочно-ярмарочных мероприятиях</a:t>
            </a:r>
            <a:endParaRPr lang="ru-RU" sz="1600">
              <a:latin typeface="Calibri Light" pitchFamily="34" charset="0"/>
            </a:endParaRPr>
          </a:p>
        </p:txBody>
      </p:sp>
      <p:sp>
        <p:nvSpPr>
          <p:cNvPr id="73735" name="Объект 2"/>
          <p:cNvSpPr txBox="1">
            <a:spLocks/>
          </p:cNvSpPr>
          <p:nvPr/>
        </p:nvSpPr>
        <p:spPr bwMode="auto">
          <a:xfrm>
            <a:off x="4113213" y="2182813"/>
            <a:ext cx="3149600" cy="277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50825" indent="-250825" algn="just" defTabSz="1006475">
              <a:lnSpc>
                <a:spcPct val="90000"/>
              </a:lnSpc>
              <a:spcBef>
                <a:spcPts val="1100"/>
              </a:spcBef>
              <a:buFont typeface="Arial" charset="0"/>
              <a:buChar char="•"/>
            </a:pPr>
            <a:r>
              <a:rPr lang="ru-RU" sz="1300"/>
              <a:t>Образовательные мероприятия для субъектов малого и среднего предпринимательства Республики Мордовия по вопросам ВЭД проводятся в формате круглых столов, конференций, форумов, семинаров, мастер-классов.</a:t>
            </a:r>
          </a:p>
          <a:p>
            <a:pPr marL="250825" indent="-250825" algn="just" defTabSz="1006475">
              <a:lnSpc>
                <a:spcPct val="90000"/>
              </a:lnSpc>
              <a:spcBef>
                <a:spcPts val="1100"/>
              </a:spcBef>
              <a:buFont typeface="Arial" charset="0"/>
              <a:buChar char="•"/>
            </a:pPr>
            <a:r>
              <a:rPr lang="ru-RU" sz="1300"/>
              <a:t>Проводятся семинары </a:t>
            </a:r>
            <a:r>
              <a:rPr lang="ru-RU" sz="1300" b="1"/>
              <a:t>в рамках образовательного проекта Школы экспорта Российского экспортного центра.</a:t>
            </a:r>
          </a:p>
        </p:txBody>
      </p:sp>
      <p:sp>
        <p:nvSpPr>
          <p:cNvPr id="13" name="Объект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7388225" y="2743200"/>
            <a:ext cx="3201988" cy="4383088"/>
          </a:xfrm>
          <a:prstGeom prst="rect">
            <a:avLst/>
          </a:prstGeom>
        </p:spPr>
        <p:txBody>
          <a:bodyPr>
            <a:norm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Организация участия предприятий малого и среднего бизнеса Республики Мордовия в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выставочно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-ярмарочных и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конгрессных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мероприятиях на территории Российской Федерации и в странах ближнего и дальнего зарубежья.</a:t>
            </a:r>
          </a:p>
          <a:p>
            <a:pPr marL="0" indent="0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Центр поддержки экспорта оказывает содействие в участии предприятия в выставке на льготных условиях, где покрываются следующие виды расходов: </a:t>
            </a:r>
          </a:p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регистрационный взнос;</a:t>
            </a:r>
          </a:p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аренда оборудованной выставочной площади для размещения индивидуальной/коллективной экспозиции предприятий;</a:t>
            </a:r>
          </a:p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реклама в официальном каталоге выставки;</a:t>
            </a:r>
          </a:p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предоставление услуг переводчика во время выставки</a:t>
            </a:r>
            <a:endParaRPr lang="ru-RU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737" name="Прямоугольник 14"/>
          <p:cNvSpPr>
            <a:spLocks noChangeArrowheads="1"/>
          </p:cNvSpPr>
          <p:nvPr/>
        </p:nvSpPr>
        <p:spPr bwMode="auto">
          <a:xfrm>
            <a:off x="735013" y="6561138"/>
            <a:ext cx="6527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/>
              <a:t>Для субъектов малого и среднего предпринимательства данные услуги предоставляется на безвозмездной основе</a:t>
            </a:r>
            <a:endParaRPr lang="ru-RU" sz="1200">
              <a:latin typeface="Calibri" pitchFamily="34" charset="0"/>
            </a:endParaRPr>
          </a:p>
        </p:txBody>
      </p:sp>
      <p:sp>
        <p:nvSpPr>
          <p:cNvPr id="16" name="Овал 15">
            <a:extLst>
              <a:ext uri="{FF2B5EF4-FFF2-40B4-BE49-F238E27FC236}"/>
            </a:extLst>
          </p:cNvPr>
          <p:cNvSpPr/>
          <p:nvPr/>
        </p:nvSpPr>
        <p:spPr>
          <a:xfrm>
            <a:off x="-2641600" y="2962275"/>
            <a:ext cx="3152775" cy="3152775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73739" name="Рисунок 16"/>
          <p:cNvPicPr>
            <a:picLocks noChangeAspect="1"/>
          </p:cNvPicPr>
          <p:nvPr/>
        </p:nvPicPr>
        <p:blipFill>
          <a:blip r:embed="rId2"/>
          <a:srcRect l="4572" r="6361"/>
          <a:stretch>
            <a:fillRect/>
          </a:stretch>
        </p:blipFill>
        <p:spPr bwMode="auto">
          <a:xfrm>
            <a:off x="4435475" y="4440238"/>
            <a:ext cx="2763838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Овал 23">
            <a:extLst>
              <a:ext uri="{FF2B5EF4-FFF2-40B4-BE49-F238E27FC236}"/>
            </a:extLst>
          </p:cNvPr>
          <p:cNvSpPr/>
          <p:nvPr/>
        </p:nvSpPr>
        <p:spPr>
          <a:xfrm>
            <a:off x="1068388" y="6580188"/>
            <a:ext cx="3154362" cy="3152775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913" y="650875"/>
            <a:ext cx="9221787" cy="466725"/>
          </a:xfrm>
        </p:spPr>
        <p:txBody>
          <a:bodyPr>
            <a:normAutofit fontScale="90000"/>
          </a:bodyPr>
          <a:lstStyle/>
          <a:p>
            <a:pPr algn="ctr" defTabSz="1007943" fontAlgn="auto">
              <a:spcAft>
                <a:spcPts val="0"/>
              </a:spcAft>
              <a:defRPr/>
            </a:pPr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Автономное учреждение «Технопарк – Мордовия»</a:t>
            </a:r>
            <a:r>
              <a:rPr lang="ru-RU" sz="5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5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4850" b="1" dirty="0"/>
          </a:p>
        </p:txBody>
      </p:sp>
      <p:pic>
        <p:nvPicPr>
          <p:cNvPr id="74755" name="Объект 8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92513" y="3338513"/>
            <a:ext cx="3140075" cy="1573212"/>
          </a:xfrm>
        </p:spPr>
      </p:pic>
      <p:cxnSp>
        <p:nvCxnSpPr>
          <p:cNvPr id="5" name="Прямая соединительная линия 4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>
            <a:off x="3492500" y="1554163"/>
            <a:ext cx="0" cy="5478462"/>
          </a:xfrm>
          <a:prstGeom prst="line">
            <a:avLst/>
          </a:prstGeom>
          <a:ln>
            <a:solidFill>
              <a:srgbClr val="EDD8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Рисунок 7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/>
            </a:extLst>
          </a:blip>
          <a:srcRect t="9181" b="503"/>
          <a:stretch/>
        </p:blipFill>
        <p:spPr>
          <a:xfrm>
            <a:off x="302464" y="3241554"/>
            <a:ext cx="2784981" cy="15281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/>
            </a:extLst>
          </a:blip>
          <a:srcRect l="2231" t="31112" r="6687" b="9777"/>
          <a:stretch/>
        </p:blipFill>
        <p:spPr>
          <a:xfrm>
            <a:off x="6890620" y="3506833"/>
            <a:ext cx="3636184" cy="1573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4759" name="Прямоугольник 10"/>
          <p:cNvSpPr>
            <a:spLocks noChangeArrowheads="1"/>
          </p:cNvSpPr>
          <p:nvPr/>
        </p:nvSpPr>
        <p:spPr bwMode="auto">
          <a:xfrm>
            <a:off x="288925" y="1978025"/>
            <a:ext cx="3124200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</a:pPr>
            <a:r>
              <a:rPr lang="ru-RU" sz="1200"/>
              <a:t>Оказывает полный комплекс услуг от разработки макета изделия и встроенного программного обеспечения до изготовления опытного образца и его тестирования</a:t>
            </a:r>
          </a:p>
        </p:txBody>
      </p:sp>
      <p:sp>
        <p:nvSpPr>
          <p:cNvPr id="74760" name="Прямоугольник 11"/>
          <p:cNvSpPr>
            <a:spLocks noChangeArrowheads="1"/>
          </p:cNvSpPr>
          <p:nvPr/>
        </p:nvSpPr>
        <p:spPr bwMode="auto">
          <a:xfrm>
            <a:off x="3511550" y="2087563"/>
            <a:ext cx="3405188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</a:pPr>
            <a:r>
              <a:rPr lang="ru-RU" sz="1200"/>
              <a:t>Межрегиональная технологическая платформа для разработки технологии и производства специального оптического волокна с заранее заданными свойствами для промышленных предприятий РФ в области фотоники</a:t>
            </a:r>
          </a:p>
        </p:txBody>
      </p:sp>
      <p:sp>
        <p:nvSpPr>
          <p:cNvPr id="74761" name="Прямоугольник 12"/>
          <p:cNvSpPr>
            <a:spLocks noChangeArrowheads="1"/>
          </p:cNvSpPr>
          <p:nvPr/>
        </p:nvSpPr>
        <p:spPr bwMode="auto">
          <a:xfrm>
            <a:off x="7000875" y="2052638"/>
            <a:ext cx="3498850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</a:pPr>
            <a:r>
              <a:rPr lang="ru-RU" sz="1200" b="1"/>
              <a:t>Цель</a:t>
            </a:r>
            <a:r>
              <a:rPr lang="ru-RU" sz="1200"/>
              <a:t>: обеспечение условий доступа к технологическим производственным возможностям субъектам МСП для стимулирования и ускорения процессов разработки новых приборов и систем нового поколения</a:t>
            </a:r>
          </a:p>
        </p:txBody>
      </p:sp>
      <p:sp>
        <p:nvSpPr>
          <p:cNvPr id="17" name="Прямоугольник 16">
            <a:extLst>
              <a:ext uri="{FF2B5EF4-FFF2-40B4-BE49-F238E27FC236}"/>
            </a:extLst>
          </p:cNvPr>
          <p:cNvSpPr/>
          <p:nvPr/>
        </p:nvSpPr>
        <p:spPr>
          <a:xfrm>
            <a:off x="3556000" y="4908550"/>
            <a:ext cx="3411538" cy="2124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Направления деятельности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eurofurence light" panose="020F0302020203020204" pitchFamily="34" charset="0"/>
              <a:cs typeface="+mn-cs"/>
            </a:endParaRPr>
          </a:p>
          <a:p>
            <a:pPr marL="171443" indent="-171443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разработка новых типов оптических волокон для лазерной, сенсорной и телекоммуникационной техники</a:t>
            </a:r>
          </a:p>
          <a:p>
            <a:pPr marL="171443" indent="-171443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производство специальных волоконных световодов, приборов и систем на их основе</a:t>
            </a:r>
          </a:p>
          <a:p>
            <a:pPr marL="171443" indent="-171443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подготовка специалистов в области волоконной оптики и оптоэлектроники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eurofurence light" panose="020F0302020203020204" pitchFamily="34" charset="0"/>
              <a:cs typeface="+mn-cs"/>
            </a:endParaRPr>
          </a:p>
        </p:txBody>
      </p:sp>
      <p:sp>
        <p:nvSpPr>
          <p:cNvPr id="18" name="Прямоугольник 17">
            <a:extLst>
              <a:ext uri="{FF2B5EF4-FFF2-40B4-BE49-F238E27FC236}"/>
            </a:extLst>
          </p:cNvPr>
          <p:cNvSpPr/>
          <p:nvPr/>
        </p:nvSpPr>
        <p:spPr>
          <a:xfrm>
            <a:off x="7048500" y="5156200"/>
            <a:ext cx="3403600" cy="15081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200" b="1"/>
              <a:t>Направления деятельности</a:t>
            </a:r>
          </a:p>
          <a:p>
            <a:pPr>
              <a:lnSpc>
                <a:spcPct val="130000"/>
              </a:lnSpc>
            </a:pPr>
            <a:endParaRPr lang="ru-RU" sz="1200">
              <a:solidFill>
                <a:srgbClr val="000000"/>
              </a:solidFill>
            </a:endParaRPr>
          </a:p>
          <a:p>
            <a:pPr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200">
                <a:solidFill>
                  <a:srgbClr val="000000"/>
                </a:solidFill>
              </a:rPr>
              <a:t>лазерные технологии</a:t>
            </a:r>
          </a:p>
          <a:p>
            <a:pPr>
              <a:lnSpc>
                <a:spcPct val="130000"/>
              </a:lnSpc>
            </a:pPr>
            <a:endParaRPr lang="ru-RU" sz="1200">
              <a:solidFill>
                <a:srgbClr val="000000"/>
              </a:solidFill>
            </a:endParaRPr>
          </a:p>
          <a:p>
            <a:pPr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200">
                <a:solidFill>
                  <a:srgbClr val="000000"/>
                </a:solidFill>
              </a:rPr>
              <a:t>волоконно-оптические компоненты и кристаллическая оптика</a:t>
            </a:r>
          </a:p>
        </p:txBody>
      </p:sp>
      <p:sp>
        <p:nvSpPr>
          <p:cNvPr id="19" name="Прямоугольник 18">
            <a:extLst>
              <a:ext uri="{FF2B5EF4-FFF2-40B4-BE49-F238E27FC236}"/>
            </a:extLst>
          </p:cNvPr>
          <p:cNvSpPr/>
          <p:nvPr/>
        </p:nvSpPr>
        <p:spPr>
          <a:xfrm>
            <a:off x="141288" y="4851400"/>
            <a:ext cx="3427412" cy="21224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Направления деятельности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43" indent="-171443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компьютерное моделирование</a:t>
            </a:r>
          </a:p>
          <a:p>
            <a:pPr marL="171443" indent="-171443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конструкторско-технологическая подготовка производства</a:t>
            </a:r>
          </a:p>
          <a:p>
            <a:pPr marL="171443" indent="-171443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производство ПО встроенных электронных систем</a:t>
            </a:r>
          </a:p>
          <a:p>
            <a:pPr marL="171443" indent="-171443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экспериментальная проработка на этапах НИР и ОКР</a:t>
            </a:r>
          </a:p>
          <a:p>
            <a:pPr marL="171443" indent="-171443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контрольные и сертификационные испытания продукции</a:t>
            </a:r>
          </a:p>
        </p:txBody>
      </p:sp>
      <p:sp>
        <p:nvSpPr>
          <p:cNvPr id="20" name="Прямоугольник 19">
            <a:extLst>
              <a:ext uri="{FF2B5EF4-FFF2-40B4-BE49-F238E27FC236}"/>
            </a:extLst>
          </p:cNvPr>
          <p:cNvSpPr/>
          <p:nvPr/>
        </p:nvSpPr>
        <p:spPr>
          <a:xfrm>
            <a:off x="115888" y="7013575"/>
            <a:ext cx="9840912" cy="43021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dirty="0">
                <a:latin typeface="+mn-lt"/>
                <a:cs typeface="+mn-cs"/>
              </a:rPr>
              <a:t>* - создан в рамках Национального проекта «Малое и среднее предпринимательство и поддержка индивидуальной предпринимательской инициативы» (программа «Акселерация субъектов малого и среднего предпринимательства»)</a:t>
            </a:r>
          </a:p>
        </p:txBody>
      </p:sp>
      <p:sp>
        <p:nvSpPr>
          <p:cNvPr id="74766" name="Прямоугольник 20"/>
          <p:cNvSpPr>
            <a:spLocks noChangeArrowheads="1"/>
          </p:cNvSpPr>
          <p:nvPr/>
        </p:nvSpPr>
        <p:spPr bwMode="auto">
          <a:xfrm>
            <a:off x="250825" y="1185863"/>
            <a:ext cx="3294063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sz="1400" b="1"/>
          </a:p>
          <a:p>
            <a:pPr algn="ctr"/>
            <a:r>
              <a:rPr lang="ru-RU" sz="1400" b="1"/>
              <a:t>Центр проектирования</a:t>
            </a:r>
          </a:p>
          <a:p>
            <a:pPr algn="ctr"/>
            <a:r>
              <a:rPr lang="ru-RU" sz="1400" b="1"/>
              <a:t>инноваций (ЦПИ)</a:t>
            </a:r>
          </a:p>
        </p:txBody>
      </p:sp>
      <p:sp>
        <p:nvSpPr>
          <p:cNvPr id="74767" name="Прямоугольник 22"/>
          <p:cNvSpPr>
            <a:spLocks noChangeArrowheads="1"/>
          </p:cNvSpPr>
          <p:nvPr/>
        </p:nvSpPr>
        <p:spPr bwMode="auto">
          <a:xfrm>
            <a:off x="7000875" y="1460500"/>
            <a:ext cx="32527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/>
              <a:t>Центр оптоэлектронного приборостроения* </a:t>
            </a:r>
            <a:endParaRPr lang="ru-RU" sz="1400"/>
          </a:p>
        </p:txBody>
      </p:sp>
      <p:sp>
        <p:nvSpPr>
          <p:cNvPr id="74768" name="Прямоугольник 2"/>
          <p:cNvSpPr>
            <a:spLocks noChangeArrowheads="1"/>
          </p:cNvSpPr>
          <p:nvPr/>
        </p:nvSpPr>
        <p:spPr bwMode="auto">
          <a:xfrm>
            <a:off x="3592513" y="1444625"/>
            <a:ext cx="31400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/>
              <a:t>Инжиниринговый центр волоконной оптики (ИЦВО)</a:t>
            </a:r>
            <a:endParaRPr lang="ru-RU" sz="1400"/>
          </a:p>
        </p:txBody>
      </p:sp>
      <p:cxnSp>
        <p:nvCxnSpPr>
          <p:cNvPr id="25" name="Прямая соединительная линия 24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>
            <a:off x="6891338" y="1554163"/>
            <a:ext cx="0" cy="5478462"/>
          </a:xfrm>
          <a:prstGeom prst="line">
            <a:avLst/>
          </a:prstGeom>
          <a:ln>
            <a:solidFill>
              <a:srgbClr val="EDD8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7" name="Рисунок 1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9775" y="2328863"/>
            <a:ext cx="3859213" cy="3859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>
            <a:extLst>
              <a:ext uri="{FF2B5EF4-FFF2-40B4-BE49-F238E27FC236}"/>
            </a:extLst>
          </p:cNvPr>
          <p:cNvSpPr/>
          <p:nvPr/>
        </p:nvSpPr>
        <p:spPr>
          <a:xfrm>
            <a:off x="677863" y="1473200"/>
            <a:ext cx="3148012" cy="830263"/>
          </a:xfrm>
          <a:prstGeom prst="rect">
            <a:avLst/>
          </a:prstGeom>
          <a:solidFill>
            <a:srgbClr val="FFFFFF"/>
          </a:solidFill>
        </p:spPr>
        <p:txBody>
          <a:bodyPr>
            <a:spAutoFit/>
          </a:bodyPr>
          <a:lstStyle/>
          <a:p>
            <a:pPr defTabSz="914400">
              <a:defRPr/>
            </a:pPr>
            <a:r>
              <a:rPr lang="ru-RU" sz="2400" b="1" kern="0" dirty="0">
                <a:latin typeface="Arial" panose="020B0604020202020204" pitchFamily="34" charset="0"/>
                <a:cs typeface="Arial" panose="020B0604020202020204" pitchFamily="34" charset="0"/>
              </a:rPr>
              <a:t>Бизнес-планирование</a:t>
            </a:r>
          </a:p>
        </p:txBody>
      </p:sp>
      <p:sp>
        <p:nvSpPr>
          <p:cNvPr id="75779" name="Прямоугольник 5"/>
          <p:cNvSpPr>
            <a:spLocks noChangeArrowheads="1"/>
          </p:cNvSpPr>
          <p:nvPr/>
        </p:nvSpPr>
        <p:spPr bwMode="auto">
          <a:xfrm>
            <a:off x="5724525" y="1454150"/>
            <a:ext cx="4967288" cy="6826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ru-RU" sz="2400" b="1"/>
              <a:t>В области</a:t>
            </a:r>
          </a:p>
          <a:p>
            <a:pPr>
              <a:lnSpc>
                <a:spcPct val="80000"/>
              </a:lnSpc>
            </a:pPr>
            <a:r>
              <a:rPr lang="ru-RU" sz="2400" b="1"/>
              <a:t>интеллектуального права</a:t>
            </a:r>
          </a:p>
        </p:txBody>
      </p:sp>
      <p:sp>
        <p:nvSpPr>
          <p:cNvPr id="75780" name="Прямоугольник 6"/>
          <p:cNvSpPr>
            <a:spLocks noChangeArrowheads="1"/>
          </p:cNvSpPr>
          <p:nvPr/>
        </p:nvSpPr>
        <p:spPr bwMode="auto">
          <a:xfrm>
            <a:off x="612775" y="4548188"/>
            <a:ext cx="3175000" cy="8302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/>
              <a:t>Бухгалтерские услуги</a:t>
            </a:r>
          </a:p>
        </p:txBody>
      </p:sp>
      <p:sp>
        <p:nvSpPr>
          <p:cNvPr id="75781" name="Прямоугольник 7"/>
          <p:cNvSpPr>
            <a:spLocks noChangeArrowheads="1"/>
          </p:cNvSpPr>
          <p:nvPr/>
        </p:nvSpPr>
        <p:spPr bwMode="auto">
          <a:xfrm>
            <a:off x="5624513" y="4762500"/>
            <a:ext cx="4314825" cy="4619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/>
              <a:t>Юридические услуги</a:t>
            </a:r>
          </a:p>
        </p:txBody>
      </p:sp>
      <p:sp>
        <p:nvSpPr>
          <p:cNvPr id="9" name="Прямоугольник 8">
            <a:extLst>
              <a:ext uri="{FF2B5EF4-FFF2-40B4-BE49-F238E27FC236}"/>
            </a:extLst>
          </p:cNvPr>
          <p:cNvSpPr/>
          <p:nvPr/>
        </p:nvSpPr>
        <p:spPr>
          <a:xfrm>
            <a:off x="612775" y="2466975"/>
            <a:ext cx="4276725" cy="17430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1443" indent="-171443" defTabSz="914400">
              <a:lnSpc>
                <a:spcPct val="130000"/>
              </a:lnSpc>
              <a:buFont typeface="Wingdings" panose="05000000000000000000" pitchFamily="2" charset="2"/>
              <a:buChar char="ü"/>
              <a:defRPr/>
            </a:pPr>
            <a: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подготовка технико-экономического обоснования</a:t>
            </a:r>
          </a:p>
          <a:p>
            <a:pPr marL="171443" indent="-171443" defTabSz="914400">
              <a:lnSpc>
                <a:spcPct val="130000"/>
              </a:lnSpc>
              <a:buFont typeface="Wingdings" panose="05000000000000000000" pitchFamily="2" charset="2"/>
              <a:buChar char="ü"/>
              <a:defRPr/>
            </a:pPr>
            <a: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написание бизнес-плана проекта</a:t>
            </a:r>
          </a:p>
          <a:p>
            <a:pPr marL="171443" indent="-171443" defTabSz="914400">
              <a:lnSpc>
                <a:spcPct val="130000"/>
              </a:lnSpc>
              <a:buFont typeface="Wingdings" panose="05000000000000000000" pitchFamily="2" charset="2"/>
              <a:buChar char="ü"/>
              <a:defRPr/>
            </a:pPr>
            <a: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финансовой модели</a:t>
            </a:r>
          </a:p>
          <a:p>
            <a:pPr marL="171443" indent="-171443" defTabSz="914400">
              <a:lnSpc>
                <a:spcPct val="130000"/>
              </a:lnSpc>
              <a:buFont typeface="Wingdings" panose="05000000000000000000" pitchFamily="2" charset="2"/>
              <a:buChar char="ü"/>
              <a:defRPr/>
            </a:pPr>
            <a: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маркетинговое исследование</a:t>
            </a:r>
          </a:p>
          <a:p>
            <a:pPr marL="171443" indent="-171443" defTabSz="914400">
              <a:lnSpc>
                <a:spcPct val="130000"/>
              </a:lnSpc>
              <a:buFont typeface="Wingdings" panose="05000000000000000000" pitchFamily="2" charset="2"/>
              <a:buChar char="ü"/>
              <a:defRPr/>
            </a:pPr>
            <a: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подготовка презентаций</a:t>
            </a:r>
          </a:p>
        </p:txBody>
      </p:sp>
      <p:sp>
        <p:nvSpPr>
          <p:cNvPr id="11" name="Прямоугольник 10">
            <a:extLst>
              <a:ext uri="{FF2B5EF4-FFF2-40B4-BE49-F238E27FC236}"/>
            </a:extLst>
          </p:cNvPr>
          <p:cNvSpPr/>
          <p:nvPr/>
        </p:nvSpPr>
        <p:spPr>
          <a:xfrm>
            <a:off x="5678488" y="2144713"/>
            <a:ext cx="4618037" cy="23336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1443" indent="-171443" algn="just" defTabSz="914400">
              <a:lnSpc>
                <a:spcPct val="130000"/>
              </a:lnSpc>
              <a:buFont typeface="Wingdings" panose="05000000000000000000" pitchFamily="2" charset="2"/>
              <a:buChar char="ü"/>
              <a:defRPr/>
            </a:pPr>
            <a: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проведение патентных исследований и информационного поиска</a:t>
            </a:r>
          </a:p>
          <a:p>
            <a:pPr marL="171443" indent="-171443" algn="just" defTabSz="914400">
              <a:lnSpc>
                <a:spcPct val="130000"/>
              </a:lnSpc>
              <a:buFont typeface="Wingdings" panose="05000000000000000000" pitchFamily="2" charset="2"/>
              <a:buChar char="ü"/>
              <a:defRPr/>
            </a:pPr>
            <a: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оформление документов на получение прав на РИД и СИ (получение патентов и свидетельств)</a:t>
            </a:r>
          </a:p>
          <a:p>
            <a:pPr marL="171443" indent="-171443" algn="just" defTabSz="914400">
              <a:lnSpc>
                <a:spcPct val="130000"/>
              </a:lnSpc>
              <a:buFont typeface="Wingdings" panose="05000000000000000000" pitchFamily="2" charset="2"/>
              <a:buChar char="ü"/>
              <a:defRPr/>
            </a:pPr>
            <a: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консультационные услуги по вопросам коммерциализации прав на РИД</a:t>
            </a:r>
          </a:p>
          <a:p>
            <a:pPr marL="171443" indent="-171443" algn="just" defTabSz="914400">
              <a:lnSpc>
                <a:spcPct val="130000"/>
              </a:lnSpc>
              <a:buFont typeface="Wingdings" panose="05000000000000000000" pitchFamily="2" charset="2"/>
              <a:buChar char="ü"/>
              <a:defRPr/>
            </a:pPr>
            <a: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проектов лицензионных договоров, определение цены лицензии</a:t>
            </a:r>
          </a:p>
        </p:txBody>
      </p:sp>
      <p:sp>
        <p:nvSpPr>
          <p:cNvPr id="12" name="Прямоугольник 11">
            <a:extLst>
              <a:ext uri="{FF2B5EF4-FFF2-40B4-BE49-F238E27FC236}"/>
            </a:extLst>
          </p:cNvPr>
          <p:cNvSpPr/>
          <p:nvPr/>
        </p:nvSpPr>
        <p:spPr>
          <a:xfrm>
            <a:off x="603250" y="5510213"/>
            <a:ext cx="4741863" cy="14636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1443" indent="-171443" defTabSz="914400">
              <a:lnSpc>
                <a:spcPct val="130000"/>
              </a:lnSpc>
              <a:buFont typeface="Wingdings" panose="05000000000000000000" pitchFamily="2" charset="2"/>
              <a:buChar char="ü"/>
              <a:defRPr/>
            </a:pPr>
            <a: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полное бухгалтерское сопровождение</a:t>
            </a:r>
          </a:p>
          <a:p>
            <a:pPr marL="171443" indent="-171443" defTabSz="914400">
              <a:lnSpc>
                <a:spcPct val="130000"/>
              </a:lnSpc>
              <a:buFont typeface="Wingdings" panose="05000000000000000000" pitchFamily="2" charset="2"/>
              <a:buChar char="ü"/>
              <a:defRPr/>
            </a:pPr>
            <a: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консультационное обслуживание в области бухгалтерского учета</a:t>
            </a:r>
          </a:p>
          <a:p>
            <a:pPr marL="171443" indent="-171443" defTabSz="914400">
              <a:lnSpc>
                <a:spcPct val="130000"/>
              </a:lnSpc>
              <a:buFont typeface="Wingdings" panose="05000000000000000000" pitchFamily="2" charset="2"/>
              <a:buChar char="ü"/>
              <a:defRPr/>
            </a:pPr>
            <a: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общеэкономическое сопровождение</a:t>
            </a:r>
          </a:p>
          <a:p>
            <a:pPr marL="171443" indent="-171443" defTabSz="914400">
              <a:lnSpc>
                <a:spcPct val="130000"/>
              </a:lnSpc>
              <a:buFont typeface="Wingdings" panose="05000000000000000000" pitchFamily="2" charset="2"/>
              <a:buChar char="ü"/>
              <a:defRPr/>
            </a:pPr>
            <a: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составление отдельных бухгалтерских документов</a:t>
            </a:r>
          </a:p>
        </p:txBody>
      </p:sp>
      <p:sp>
        <p:nvSpPr>
          <p:cNvPr id="13" name="Прямоугольник 12">
            <a:extLst>
              <a:ext uri="{FF2B5EF4-FFF2-40B4-BE49-F238E27FC236}"/>
            </a:extLst>
          </p:cNvPr>
          <p:cNvSpPr/>
          <p:nvPr/>
        </p:nvSpPr>
        <p:spPr>
          <a:xfrm>
            <a:off x="5537200" y="5456238"/>
            <a:ext cx="4519613" cy="14636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1443" indent="-171443" defTabSz="914400">
              <a:lnSpc>
                <a:spcPct val="130000"/>
              </a:lnSpc>
              <a:buFont typeface="Wingdings" panose="05000000000000000000" pitchFamily="2" charset="2"/>
              <a:buChar char="ü"/>
              <a:defRPr/>
            </a:pPr>
            <a: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оказание содействия в регистрации юридических лиц</a:t>
            </a:r>
          </a:p>
          <a:p>
            <a:pPr marL="171443" indent="-171443" defTabSz="914400">
              <a:lnSpc>
                <a:spcPct val="130000"/>
              </a:lnSpc>
              <a:buFont typeface="Wingdings" panose="05000000000000000000" pitchFamily="2" charset="2"/>
              <a:buChar char="ü"/>
              <a:defRPr/>
            </a:pPr>
            <a: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консультирование по правовым вопросам</a:t>
            </a:r>
          </a:p>
          <a:p>
            <a:pPr marL="171443" indent="-171443" defTabSz="914400">
              <a:lnSpc>
                <a:spcPct val="130000"/>
              </a:lnSpc>
              <a:buFont typeface="Wingdings" panose="05000000000000000000" pitchFamily="2" charset="2"/>
              <a:buChar char="ü"/>
              <a:defRPr/>
            </a:pPr>
            <a: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правовая экспертиза документов</a:t>
            </a:r>
          </a:p>
          <a:p>
            <a:pPr marL="171443" indent="-171443" defTabSz="914400">
              <a:lnSpc>
                <a:spcPct val="130000"/>
              </a:lnSpc>
              <a:buFont typeface="Wingdings" panose="05000000000000000000" pitchFamily="2" charset="2"/>
              <a:buChar char="ü"/>
              <a:defRPr/>
            </a:pPr>
            <a: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услуги в сфере корпоративного управления и др.</a:t>
            </a:r>
          </a:p>
        </p:txBody>
      </p:sp>
      <p:cxnSp>
        <p:nvCxnSpPr>
          <p:cNvPr id="15" name="Прямая соединительная линия 14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 flipH="1">
            <a:off x="5240338" y="1473200"/>
            <a:ext cx="104775" cy="5680075"/>
          </a:xfrm>
          <a:prstGeom prst="line">
            <a:avLst/>
          </a:prstGeom>
          <a:ln>
            <a:solidFill>
              <a:srgbClr val="EDD8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>
            <a:extLst>
              <a:ext uri="{FF2B5EF4-FFF2-40B4-BE49-F238E27FC236}"/>
            </a:extLst>
          </p:cNvPr>
          <p:cNvCxnSpPr/>
          <p:nvPr/>
        </p:nvCxnSpPr>
        <p:spPr>
          <a:xfrm>
            <a:off x="612775" y="4478338"/>
            <a:ext cx="9683750" cy="0"/>
          </a:xfrm>
          <a:prstGeom prst="line">
            <a:avLst/>
          </a:prstGeom>
          <a:ln>
            <a:solidFill>
              <a:srgbClr val="EDD8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963" y="523875"/>
            <a:ext cx="9221787" cy="465138"/>
          </a:xfrm>
        </p:spPr>
        <p:txBody>
          <a:bodyPr>
            <a:normAutofit fontScale="90000"/>
          </a:bodyPr>
          <a:lstStyle/>
          <a:p>
            <a:pPr algn="ctr" defTabSz="1007943" fontAlgn="auto">
              <a:spcAft>
                <a:spcPts val="0"/>
              </a:spcAft>
              <a:defRPr/>
            </a:pPr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Автономное учреждение «Технопарк – Мордовия»</a:t>
            </a:r>
            <a:r>
              <a:rPr lang="ru-RU" sz="5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5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4850" b="1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6"/>
          <p:cNvSpPr/>
          <p:nvPr/>
        </p:nvSpPr>
        <p:spPr>
          <a:xfrm>
            <a:off x="-374650" y="5726113"/>
            <a:ext cx="3152775" cy="3152775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0123488" y="1860550"/>
            <a:ext cx="1152525" cy="1154113"/>
          </a:xfrm>
          <a:prstGeom prst="ellipse">
            <a:avLst/>
          </a:prstGeom>
          <a:noFill/>
          <a:ln w="301625">
            <a:solidFill>
              <a:srgbClr val="C593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2825" y="176213"/>
            <a:ext cx="8482013" cy="1462087"/>
          </a:xfrm>
        </p:spPr>
        <p:txBody>
          <a:bodyPr/>
          <a:lstStyle/>
          <a:p>
            <a:pPr algn="ctr" defTabSz="1007943" fontAlgn="auto">
              <a:spcAft>
                <a:spcPts val="0"/>
              </a:spcAft>
              <a:defRPr/>
            </a:pPr>
            <a:r>
              <a:rPr lang="ru-RU" sz="36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4. Услуги для бизнеса</a:t>
            </a:r>
          </a:p>
        </p:txBody>
      </p:sp>
      <p:sp>
        <p:nvSpPr>
          <p:cNvPr id="76804" name="Прямоугольник 2"/>
          <p:cNvSpPr>
            <a:spLocks noChangeArrowheads="1"/>
          </p:cNvSpPr>
          <p:nvPr/>
        </p:nvSpPr>
        <p:spPr bwMode="auto">
          <a:xfrm>
            <a:off x="795338" y="1468438"/>
            <a:ext cx="4440237" cy="338137"/>
          </a:xfrm>
          <a:prstGeom prst="rect">
            <a:avLst/>
          </a:prstGeom>
          <a:solidFill>
            <a:srgbClr val="F7F2E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1600" b="1">
                <a:sym typeface="Arial" charset="0"/>
              </a:rPr>
              <a:t>Услуги МФЦ для бизнеса</a:t>
            </a:r>
            <a:endParaRPr lang="ru-RU" sz="1600">
              <a:sym typeface="Arial" charset="0"/>
            </a:endParaRPr>
          </a:p>
        </p:txBody>
      </p:sp>
      <p:sp>
        <p:nvSpPr>
          <p:cNvPr id="76805" name="Прямоугольник 3"/>
          <p:cNvSpPr>
            <a:spLocks noChangeArrowheads="1"/>
          </p:cNvSpPr>
          <p:nvPr/>
        </p:nvSpPr>
        <p:spPr bwMode="auto">
          <a:xfrm>
            <a:off x="631825" y="2006600"/>
            <a:ext cx="4603750" cy="511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 charset="0"/>
              <a:buChar char="•"/>
            </a:pPr>
            <a:r>
              <a:rPr lang="ru-RU" sz="1400">
                <a:sym typeface="Arial" charset="0"/>
              </a:rPr>
              <a:t>государственная регистрация юридических лиц, физических лиц в качестве индивидуальных предпринимателей и крестьянских (фермерских) хозяйств;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 charset="0"/>
              <a:buChar char="•"/>
            </a:pPr>
            <a:r>
              <a:rPr lang="ru-RU" sz="1400">
                <a:sym typeface="Arial" charset="0"/>
              </a:rPr>
              <a:t>предоставление выписки из Единого госреестра налогоплательщиков;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 charset="0"/>
              <a:buChar char="•"/>
            </a:pPr>
            <a:r>
              <a:rPr lang="ru-RU" sz="1400">
                <a:sym typeface="Arial" charset="0"/>
              </a:rPr>
              <a:t>предоставление сведений, содержащихся в Едином государственном реестре юридических лиц и Едином государственном реестре индивидуальных предпринимателей;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 charset="0"/>
              <a:buChar char="•"/>
            </a:pPr>
            <a:r>
              <a:rPr lang="ru-RU" sz="1400">
                <a:sym typeface="Arial" charset="0"/>
              </a:rPr>
              <a:t>предоставление сведений из реестра дисквалифицированных лиц;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 charset="0"/>
              <a:buChar char="•"/>
            </a:pPr>
            <a:r>
              <a:rPr lang="ru-RU" sz="1400">
                <a:sym typeface="Arial" charset="0"/>
              </a:rPr>
              <a:t>выдача выписок из реестра федерального имущества;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 charset="0"/>
              <a:buChar char="•"/>
            </a:pPr>
            <a:r>
              <a:rPr lang="ru-RU" sz="1400">
                <a:sym typeface="Arial" charset="0"/>
              </a:rPr>
              <a:t>государственный кадастровый учет недвижимого имущества и (или) государственная регистрация прав на недвижимое имущество;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 charset="0"/>
              <a:buChar char="•"/>
            </a:pPr>
            <a:r>
              <a:rPr lang="ru-RU" sz="1400">
                <a:sym typeface="Arial" charset="0"/>
              </a:rPr>
              <a:t>предоставление сведений, содержащихся в  Едином госреестре недвижимости</a:t>
            </a:r>
          </a:p>
        </p:txBody>
      </p:sp>
      <p:sp>
        <p:nvSpPr>
          <p:cNvPr id="76806" name="Прямоугольник 5"/>
          <p:cNvSpPr>
            <a:spLocks noChangeArrowheads="1"/>
          </p:cNvSpPr>
          <p:nvPr/>
        </p:nvSpPr>
        <p:spPr bwMode="auto">
          <a:xfrm>
            <a:off x="5503863" y="2006600"/>
            <a:ext cx="4797425" cy="138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 charset="0"/>
              <a:buChar char="•"/>
            </a:pPr>
            <a:r>
              <a:rPr lang="ru-RU" sz="1400">
                <a:sym typeface="Arial" charset="0"/>
              </a:rPr>
              <a:t>консультационные услуги об основных мерах поддержки бизнеса, предоставляемых Корпорацией МСП: финансовые, имущественные, информационно-консультационные, в сфере образования, </a:t>
            </a:r>
            <a:r>
              <a:rPr lang="ru-RU" sz="1400" b="1">
                <a:sym typeface="Arial" charset="0"/>
              </a:rPr>
              <a:t>в т.ч. бесплатная регистрация на портале Бизнес-Навигатор</a:t>
            </a:r>
          </a:p>
        </p:txBody>
      </p:sp>
      <p:sp>
        <p:nvSpPr>
          <p:cNvPr id="76807" name="Прямоугольник 8"/>
          <p:cNvSpPr>
            <a:spLocks noChangeArrowheads="1"/>
          </p:cNvSpPr>
          <p:nvPr/>
        </p:nvSpPr>
        <p:spPr bwMode="auto">
          <a:xfrm>
            <a:off x="5681663" y="1468438"/>
            <a:ext cx="4441825" cy="338137"/>
          </a:xfrm>
          <a:prstGeom prst="rect">
            <a:avLst/>
          </a:prstGeom>
          <a:solidFill>
            <a:srgbClr val="F7F2E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1600" b="1">
                <a:sym typeface="Arial" charset="0"/>
              </a:rPr>
              <a:t>Услуги АО Корпорации МСП</a:t>
            </a:r>
            <a:endParaRPr lang="ru-RU" sz="1600">
              <a:sym typeface="Arial" charset="0"/>
            </a:endParaRPr>
          </a:p>
        </p:txBody>
      </p:sp>
      <p:sp>
        <p:nvSpPr>
          <p:cNvPr id="76808" name="Прямоугольник 9"/>
          <p:cNvSpPr>
            <a:spLocks noChangeArrowheads="1"/>
          </p:cNvSpPr>
          <p:nvPr/>
        </p:nvSpPr>
        <p:spPr bwMode="auto">
          <a:xfrm>
            <a:off x="5681663" y="4725988"/>
            <a:ext cx="4508500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 charset="0"/>
              <a:buChar char="•"/>
            </a:pPr>
            <a:r>
              <a:rPr lang="ru-RU" sz="1400">
                <a:sym typeface="Arial" charset="0"/>
              </a:rPr>
              <a:t>БЕСПЛАТНАЯ РЕГИСТРАЦИЯ через систему РБиДОС Сбербанк России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 charset="0"/>
              <a:buChar char="•"/>
            </a:pPr>
            <a:r>
              <a:rPr lang="ru-RU" sz="1400">
                <a:sym typeface="Arial" charset="0"/>
              </a:rPr>
              <a:t>БЕСПЛАТНАЯ подготовка и отправка документов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 charset="0"/>
              <a:buChar char="•"/>
            </a:pPr>
            <a:r>
              <a:rPr lang="ru-RU" sz="1400">
                <a:sym typeface="Arial" charset="0"/>
              </a:rPr>
              <a:t> БЕСПЛАТНАЯ ЭЦП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 charset="0"/>
              <a:buChar char="•"/>
            </a:pPr>
            <a:r>
              <a:rPr lang="ru-RU" sz="1400">
                <a:sym typeface="Arial" charset="0"/>
              </a:rPr>
              <a:t> ОТСУТСТВИЕ ГОСПОШЛИНЫ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 charset="0"/>
              <a:buChar char="•"/>
            </a:pPr>
            <a:r>
              <a:rPr lang="ru-RU" sz="1400">
                <a:sym typeface="Arial" charset="0"/>
              </a:rPr>
              <a:t> БЫСТРАЯ РЕГИСТРАЦИЯ - 3 рабочих дня</a:t>
            </a:r>
          </a:p>
        </p:txBody>
      </p:sp>
      <p:sp>
        <p:nvSpPr>
          <p:cNvPr id="76809" name="Прямоугольник 10"/>
          <p:cNvSpPr>
            <a:spLocks noChangeArrowheads="1"/>
          </p:cNvSpPr>
          <p:nvPr/>
        </p:nvSpPr>
        <p:spPr bwMode="auto">
          <a:xfrm>
            <a:off x="5748338" y="3663950"/>
            <a:ext cx="4441825" cy="830263"/>
          </a:xfrm>
          <a:prstGeom prst="rect">
            <a:avLst/>
          </a:prstGeom>
          <a:solidFill>
            <a:srgbClr val="F7F2E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1600" b="1">
                <a:sym typeface="Arial" charset="0"/>
              </a:rPr>
              <a:t>ЭЛЕКТРОННОЙ РЕГИСТРАЦИЯ </a:t>
            </a:r>
            <a:r>
              <a:rPr lang="ru-RU" sz="1600">
                <a:sym typeface="Arial" charset="0"/>
              </a:rPr>
              <a:t>индивидуальных предпринимателей и ООО (с одним учредителем)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6"/>
          <p:cNvSpPr/>
          <p:nvPr/>
        </p:nvSpPr>
        <p:spPr>
          <a:xfrm>
            <a:off x="-374650" y="5726113"/>
            <a:ext cx="3152775" cy="3152775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0093325" y="2762250"/>
            <a:ext cx="1152525" cy="1154113"/>
          </a:xfrm>
          <a:prstGeom prst="ellipse">
            <a:avLst/>
          </a:prstGeom>
          <a:noFill/>
          <a:ln w="301625">
            <a:solidFill>
              <a:srgbClr val="C593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5338" y="176213"/>
            <a:ext cx="9328150" cy="1462087"/>
          </a:xfrm>
        </p:spPr>
        <p:txBody>
          <a:bodyPr/>
          <a:lstStyle/>
          <a:p>
            <a:pPr algn="ctr" defTabSz="1007943" fontAlgn="auto">
              <a:spcAft>
                <a:spcPts val="0"/>
              </a:spcAft>
              <a:defRPr/>
            </a:pPr>
            <a:r>
              <a:rPr lang="ru-RU" sz="36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БИЗНЕС-НАВИГАТОР МСП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47713" y="3465513"/>
            <a:ext cx="4603750" cy="34464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200"/>
              </a:spcBef>
              <a:buClr>
                <a:srgbClr val="D56509"/>
              </a:buClr>
              <a:buSzPct val="100000"/>
            </a:pPr>
            <a:r>
              <a:rPr lang="ru-RU" sz="1400" b="1" u="sng">
                <a:effectLst>
                  <a:outerShdw blurRad="38100" dist="38100" dir="2700000" algn="tl">
                    <a:srgbClr val="C0C0C0"/>
                  </a:outerShdw>
                </a:effectLst>
                <a:sym typeface="Arial" charset="0"/>
              </a:rPr>
              <a:t>Выбрать бизнес</a:t>
            </a:r>
            <a:r>
              <a:rPr lang="ru-RU" sz="1400">
                <a:sym typeface="Arial" charset="0"/>
              </a:rPr>
              <a:t>: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</a:pPr>
            <a:r>
              <a:rPr lang="ru-RU" sz="1400">
                <a:sym typeface="Arial" charset="0"/>
              </a:rPr>
              <a:t>узнать какой бизнес открыть в своем городе, какие для этого нужны инвестиции и документы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</a:pPr>
            <a:r>
              <a:rPr lang="ru-RU" sz="1400" b="1" u="sng">
                <a:effectLst>
                  <a:outerShdw blurRad="38100" dist="38100" dir="2700000" algn="tl">
                    <a:srgbClr val="C0C0C0"/>
                  </a:outerShdw>
                </a:effectLst>
                <a:sym typeface="Arial" charset="0"/>
              </a:rPr>
              <a:t>Рассчитать бизнес-план</a:t>
            </a:r>
            <a:r>
              <a:rPr lang="ru-RU" sz="1400" b="1">
                <a:sym typeface="Arial" charset="0"/>
              </a:rPr>
              <a:t>: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</a:pPr>
            <a:r>
              <a:rPr lang="ru-RU" sz="1400">
                <a:sym typeface="Arial" charset="0"/>
              </a:rPr>
              <a:t>бизнес-навигатор содержит набор из более 300 типовых бизнес-планов, основанных на реальной практике более 5000 российских предпринимателей;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</a:pPr>
            <a:r>
              <a:rPr lang="ru-RU" sz="1400" b="1" u="sng">
                <a:effectLst>
                  <a:outerShdw blurRad="38100" dist="38100" dir="2700000" algn="tl">
                    <a:srgbClr val="C0C0C0"/>
                  </a:outerShdw>
                </a:effectLst>
                <a:sym typeface="Arial" charset="0"/>
              </a:rPr>
              <a:t>Узнать, где взять кредит и оформить гарантию</a:t>
            </a:r>
            <a:r>
              <a:rPr lang="ru-RU" sz="1400" b="1">
                <a:sym typeface="Arial" charset="0"/>
              </a:rPr>
              <a:t>: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</a:pPr>
            <a:r>
              <a:rPr lang="ru-RU" sz="1400">
                <a:sym typeface="Arial" charset="0"/>
              </a:rPr>
              <a:t>в навигаторе есть контактные данные отделений банков и государственных гарантийных организаций в городе, в которых можно получить финансовую поддержку</a:t>
            </a:r>
          </a:p>
        </p:txBody>
      </p:sp>
      <p:sp>
        <p:nvSpPr>
          <p:cNvPr id="78853" name="Прямоугольник 11"/>
          <p:cNvSpPr>
            <a:spLocks noChangeArrowheads="1"/>
          </p:cNvSpPr>
          <p:nvPr/>
        </p:nvSpPr>
        <p:spPr bwMode="auto">
          <a:xfrm>
            <a:off x="747713" y="1276350"/>
            <a:ext cx="9423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600"/>
              </a:spcBef>
            </a:pPr>
            <a:r>
              <a:rPr lang="ru-RU" sz="1600">
                <a:sym typeface="Arial" charset="0"/>
              </a:rPr>
              <a:t>Бесплатный он-лайн ресурс для тех, кто хочет открыть или расширить свой бизнес, работать честно и легально, зарабатывать на свое будущее и будущее своих детей</a:t>
            </a:r>
          </a:p>
        </p:txBody>
      </p:sp>
      <p:sp>
        <p:nvSpPr>
          <p:cNvPr id="78854" name="Прямоугольник 12"/>
          <p:cNvSpPr>
            <a:spLocks noChangeArrowheads="1"/>
          </p:cNvSpPr>
          <p:nvPr/>
        </p:nvSpPr>
        <p:spPr bwMode="auto">
          <a:xfrm>
            <a:off x="908050" y="2030413"/>
            <a:ext cx="3740150" cy="661987"/>
          </a:xfrm>
          <a:prstGeom prst="rect">
            <a:avLst/>
          </a:prstGeom>
          <a:solidFill>
            <a:srgbClr val="F7F2E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1600" b="1">
                <a:sym typeface="Arial" charset="0"/>
              </a:rPr>
              <a:t>Портал Бизнес-Навигатор МСП</a:t>
            </a:r>
          </a:p>
          <a:p>
            <a:pPr algn="ctr">
              <a:spcBef>
                <a:spcPts val="600"/>
              </a:spcBef>
            </a:pPr>
            <a:r>
              <a:rPr lang="ru-RU" sz="1600" b="1">
                <a:sym typeface="Arial" charset="0"/>
              </a:rPr>
              <a:t> </a:t>
            </a:r>
            <a:r>
              <a:rPr lang="en-US" sz="1600" b="1">
                <a:sym typeface="Arial" charset="0"/>
              </a:rPr>
              <a:t>www.smbn.ru</a:t>
            </a:r>
            <a:endParaRPr lang="ru-RU" sz="1600">
              <a:sym typeface="Arial" charset="0"/>
            </a:endParaRPr>
          </a:p>
        </p:txBody>
      </p:sp>
      <p:sp>
        <p:nvSpPr>
          <p:cNvPr id="78855" name="Прямоугольник 13"/>
          <p:cNvSpPr>
            <a:spLocks noChangeArrowheads="1"/>
          </p:cNvSpPr>
          <p:nvPr/>
        </p:nvSpPr>
        <p:spPr bwMode="auto">
          <a:xfrm>
            <a:off x="4905375" y="1992313"/>
            <a:ext cx="5402263" cy="738187"/>
          </a:xfrm>
          <a:prstGeom prst="rect">
            <a:avLst/>
          </a:prstGeom>
          <a:solidFill>
            <a:srgbClr val="F7F2E5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1400">
                <a:sym typeface="Arial" charset="0"/>
              </a:rPr>
              <a:t>Зарегистрироваться можно самостоятельно, заполнив простую форму, или авторизоваться через портал Госуслуги, или с помощью консультантов Центра «Мой бизнес»</a:t>
            </a:r>
          </a:p>
        </p:txBody>
      </p:sp>
      <p:sp>
        <p:nvSpPr>
          <p:cNvPr id="15" name="Прямоугольник 14">
            <a:extLst>
              <a:ext uri="{FF2B5EF4-FFF2-40B4-BE49-F238E27FC236}"/>
            </a:extLst>
          </p:cNvPr>
          <p:cNvSpPr/>
          <p:nvPr/>
        </p:nvSpPr>
        <p:spPr>
          <a:xfrm>
            <a:off x="782638" y="2836863"/>
            <a:ext cx="9423400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spcBef>
                <a:spcPts val="600"/>
              </a:spcBef>
            </a:pPr>
            <a:r>
              <a:rPr lang="ru-RU" sz="1600" b="1">
                <a:effectLst>
                  <a:outerShdw blurRad="38100" dist="38100" dir="2700000" algn="tl">
                    <a:srgbClr val="C0C0C0"/>
                  </a:outerShdw>
                </a:effectLst>
                <a:sym typeface="Arial" charset="0"/>
              </a:rPr>
              <a:t>С помощью Бизнес-навигатора МСП можно:</a:t>
            </a:r>
          </a:p>
        </p:txBody>
      </p:sp>
      <p:sp>
        <p:nvSpPr>
          <p:cNvPr id="17" name="Прямоугольник 16">
            <a:extLst>
              <a:ext uri="{FF2B5EF4-FFF2-40B4-BE49-F238E27FC236}"/>
            </a:extLst>
          </p:cNvPr>
          <p:cNvSpPr/>
          <p:nvPr/>
        </p:nvSpPr>
        <p:spPr>
          <a:xfrm>
            <a:off x="5819775" y="3074988"/>
            <a:ext cx="4460875" cy="40925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200"/>
              </a:spcBef>
              <a:buClr>
                <a:srgbClr val="D56509"/>
              </a:buClr>
              <a:buSzPct val="100000"/>
            </a:pPr>
            <a:r>
              <a:rPr lang="ru-RU" sz="1400" b="1" u="sng">
                <a:effectLst>
                  <a:outerShdw blurRad="38100" dist="38100" dir="2700000" algn="tl">
                    <a:srgbClr val="C0C0C0"/>
                  </a:outerShdw>
                </a:effectLst>
                <a:sym typeface="Arial" charset="0"/>
              </a:rPr>
              <a:t>Узнать о мерах поддержки МСП</a:t>
            </a:r>
            <a:r>
              <a:rPr lang="ru-RU" sz="1400">
                <a:sym typeface="Arial" charset="0"/>
              </a:rPr>
              <a:t>: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</a:pPr>
            <a:r>
              <a:rPr lang="ru-RU" sz="1400">
                <a:sym typeface="Arial" charset="0"/>
              </a:rPr>
              <a:t>в навигаторе единую базу собраны  все государственные и муниципальные организации, которые поддерживают малый и средний бизнес в городе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</a:pPr>
            <a:r>
              <a:rPr lang="ru-RU" sz="1400" b="1" u="sng">
                <a:effectLst>
                  <a:outerShdw blurRad="38100" dist="38100" dir="2700000" algn="tl">
                    <a:srgbClr val="C0C0C0"/>
                  </a:outerShdw>
                </a:effectLst>
                <a:sym typeface="Arial" charset="0"/>
              </a:rPr>
              <a:t>Подобрать в аренду помещение</a:t>
            </a:r>
            <a:r>
              <a:rPr lang="ru-RU" sz="1400" b="1">
                <a:sym typeface="Arial" charset="0"/>
              </a:rPr>
              <a:t>: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</a:pPr>
            <a:r>
              <a:rPr lang="ru-RU" sz="1400">
                <a:sym typeface="Arial" charset="0"/>
              </a:rPr>
              <a:t>в навигаторе содержится база государственной и частной недвижимости (данные обновляются не реже 1 раза в месяц);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</a:pPr>
            <a:r>
              <a:rPr lang="ru-RU" sz="1400" b="1" u="sng">
                <a:effectLst>
                  <a:outerShdw blurRad="38100" dist="38100" dir="2700000" algn="tl">
                    <a:srgbClr val="C0C0C0"/>
                  </a:outerShdw>
                </a:effectLst>
                <a:sym typeface="Arial" charset="0"/>
              </a:rPr>
              <a:t>Быть в курсе закупок крупнейших заказчиков</a:t>
            </a:r>
            <a:r>
              <a:rPr lang="ru-RU" sz="1400" b="1">
                <a:sym typeface="Arial" charset="0"/>
              </a:rPr>
              <a:t>: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</a:pPr>
            <a:r>
              <a:rPr lang="ru-RU" sz="1400">
                <a:sym typeface="Arial" charset="0"/>
              </a:rPr>
              <a:t>в навигаторе собраны планы закупок всех крупнейших компаний с государственным участием. В системе еженедельно актуализируются планы более 200 крупнейших заказчиков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7" name="Рисунок 23"/>
          <p:cNvPicPr>
            <a:picLocks noChangeAspect="1"/>
          </p:cNvPicPr>
          <p:nvPr/>
        </p:nvPicPr>
        <p:blipFill>
          <a:blip r:embed="rId3"/>
          <a:srcRect t="29636" r="25089"/>
          <a:stretch>
            <a:fillRect/>
          </a:stretch>
        </p:blipFill>
        <p:spPr bwMode="auto">
          <a:xfrm>
            <a:off x="6707188" y="-144463"/>
            <a:ext cx="6645275" cy="624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Арка 22"/>
          <p:cNvSpPr/>
          <p:nvPr/>
        </p:nvSpPr>
        <p:spPr>
          <a:xfrm rot="18477485">
            <a:off x="-1735931" y="5641181"/>
            <a:ext cx="4830762" cy="4829176"/>
          </a:xfrm>
          <a:prstGeom prst="blockArc">
            <a:avLst>
              <a:gd name="adj1" fmla="val 14106148"/>
              <a:gd name="adj2" fmla="val 3789708"/>
              <a:gd name="adj3" fmla="val 15986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 dirty="0">
              <a:solidFill>
                <a:prstClr val="black"/>
              </a:solidFill>
            </a:endParaRPr>
          </a:p>
        </p:txBody>
      </p:sp>
      <p:sp>
        <p:nvSpPr>
          <p:cNvPr id="21" name="Арка 20"/>
          <p:cNvSpPr/>
          <p:nvPr/>
        </p:nvSpPr>
        <p:spPr>
          <a:xfrm rot="9900000">
            <a:off x="9058275" y="6227763"/>
            <a:ext cx="2473325" cy="2473325"/>
          </a:xfrm>
          <a:prstGeom prst="blockArc">
            <a:avLst>
              <a:gd name="adj1" fmla="val 19423086"/>
              <a:gd name="adj2" fmla="val 11079722"/>
              <a:gd name="adj3" fmla="val 15520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579">
              <a:solidFill>
                <a:prstClr val="black"/>
              </a:solidFill>
            </a:endParaRPr>
          </a:p>
        </p:txBody>
      </p:sp>
      <p:pic>
        <p:nvPicPr>
          <p:cNvPr id="80900" name="Рисунок 24"/>
          <p:cNvPicPr>
            <a:picLocks noChangeAspect="1"/>
          </p:cNvPicPr>
          <p:nvPr/>
        </p:nvPicPr>
        <p:blipFill>
          <a:blip r:embed="rId4">
            <a:lum contrast="-20000"/>
          </a:blip>
          <a:srcRect/>
          <a:stretch>
            <a:fillRect/>
          </a:stretch>
        </p:blipFill>
        <p:spPr bwMode="auto">
          <a:xfrm>
            <a:off x="5780088" y="-1071563"/>
            <a:ext cx="1854200" cy="1854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701675" y="314325"/>
            <a:ext cx="812800" cy="217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12363" y="7085013"/>
            <a:ext cx="566737" cy="3794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80903" name="Группа 2"/>
          <p:cNvGrpSpPr>
            <a:grpSpLocks/>
          </p:cNvGrpSpPr>
          <p:nvPr/>
        </p:nvGrpSpPr>
        <p:grpSpPr bwMode="auto">
          <a:xfrm>
            <a:off x="2706688" y="2274888"/>
            <a:ext cx="5278437" cy="1306512"/>
            <a:chOff x="920709" y="2234968"/>
            <a:chExt cx="8532371" cy="2423584"/>
          </a:xfrm>
        </p:grpSpPr>
        <p:pic>
          <p:nvPicPr>
            <p:cNvPr id="80907" name="Рисунок 15"/>
            <p:cNvPicPr>
              <a:picLocks noChangeAspect="1"/>
            </p:cNvPicPr>
            <p:nvPr/>
          </p:nvPicPr>
          <p:blipFill>
            <a:blip r:embed="rId5"/>
            <a:srcRect l="82864"/>
            <a:stretch>
              <a:fillRect/>
            </a:stretch>
          </p:blipFill>
          <p:spPr bwMode="auto">
            <a:xfrm>
              <a:off x="8011434" y="2234968"/>
              <a:ext cx="1441646" cy="24235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0908" name="Рисунок 7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920709" y="2629589"/>
              <a:ext cx="6976492" cy="1295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Прямоугольник 1"/>
          <p:cNvSpPr/>
          <p:nvPr/>
        </p:nvSpPr>
        <p:spPr>
          <a:xfrm>
            <a:off x="8932863" y="257175"/>
            <a:ext cx="1533525" cy="5254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Заголовок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371475" y="3079750"/>
            <a:ext cx="9328150" cy="14605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Телефон горячей линии: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+ 7 (8342) 24 77 77</a:t>
            </a:r>
          </a:p>
        </p:txBody>
      </p:sp>
      <p:sp>
        <p:nvSpPr>
          <p:cNvPr id="22" name="Заголовок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301625" y="4024313"/>
            <a:ext cx="9328150" cy="14605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www.mbrm.ru</a:t>
            </a:r>
            <a:endParaRPr lang="ru-RU" sz="2000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13268</TotalTime>
  <Words>4360</Words>
  <Application>Microsoft Office PowerPoint</Application>
  <PresentationFormat>Произвольный</PresentationFormat>
  <Paragraphs>775</Paragraphs>
  <Slides>37</Slides>
  <Notes>30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Шаблон оформления</vt:lpstr>
      </vt:variant>
      <vt:variant>
        <vt:i4>12</vt:i4>
      </vt:variant>
      <vt:variant>
        <vt:lpstr>Заголовки слайдов</vt:lpstr>
      </vt:variant>
      <vt:variant>
        <vt:i4>37</vt:i4>
      </vt:variant>
    </vt:vector>
  </HeadingPairs>
  <TitlesOfParts>
    <vt:vector size="57" baseType="lpstr">
      <vt:lpstr>Calibri</vt:lpstr>
      <vt:lpstr>Arial</vt:lpstr>
      <vt:lpstr>Calibri Light</vt:lpstr>
      <vt:lpstr>Arial Black</vt:lpstr>
      <vt:lpstr>Roboto Black</vt:lpstr>
      <vt:lpstr>Times New Roman</vt:lpstr>
      <vt:lpstr>Wingdings</vt:lpstr>
      <vt:lpstr>eurofurence light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Слайд 1</vt:lpstr>
      <vt:lpstr>Слайд 2</vt:lpstr>
      <vt:lpstr>Слайд 3</vt:lpstr>
      <vt:lpstr>Слайд 4</vt:lpstr>
      <vt:lpstr>Слайд 5</vt:lpstr>
      <vt:lpstr>1.2 Центр «Мой бизнес»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Центр поддержки экспорта</vt:lpstr>
      <vt:lpstr>  Автономное учреждение «Технопарк – Мордовия» </vt:lpstr>
      <vt:lpstr>  Автономное учреждение «Технопарк – Мордовия» </vt:lpstr>
      <vt:lpstr>4. Услуги для бизнеса</vt:lpstr>
      <vt:lpstr>БИЗНЕС-НАВИГАТОР МСП</vt:lpstr>
      <vt:lpstr>Слайд 37</vt:lpstr>
    </vt:vector>
  </TitlesOfParts>
  <Company>Synergy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Горина Екатерина Леонидовна</dc:creator>
  <cp:lastModifiedBy>Аверьянова</cp:lastModifiedBy>
  <cp:revision>735</cp:revision>
  <cp:lastPrinted>2020-03-02T18:37:32Z</cp:lastPrinted>
  <dcterms:created xsi:type="dcterms:W3CDTF">2019-04-26T08:56:54Z</dcterms:created>
  <dcterms:modified xsi:type="dcterms:W3CDTF">2020-12-01T09:57:12Z</dcterms:modified>
</cp:coreProperties>
</file>